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9" r:id="rId2"/>
    <p:sldId id="371" r:id="rId3"/>
    <p:sldId id="372" r:id="rId4"/>
    <p:sldId id="373" r:id="rId5"/>
    <p:sldId id="374" r:id="rId6"/>
    <p:sldId id="257" r:id="rId7"/>
    <p:sldId id="375"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584B"/>
    <a:srgbClr val="164C8C"/>
    <a:srgbClr val="D93949"/>
    <a:srgbClr val="6E457B"/>
    <a:srgbClr val="024F8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p:restoredTop sz="94661"/>
  </p:normalViewPr>
  <p:slideViewPr>
    <p:cSldViewPr snapToGrid="0" snapToObjects="1">
      <p:cViewPr varScale="1">
        <p:scale>
          <a:sx n="115" d="100"/>
          <a:sy n="115" d="100"/>
        </p:scale>
        <p:origin x="216" y="19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C15C8D-8BAA-7647-9826-4BA2ED900840}"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55964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C15C8D-8BAA-7647-9826-4BA2ED900840}"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3347893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3C15C8D-8BAA-7647-9826-4BA2ED900840}"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3564553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C15C8D-8BAA-7647-9826-4BA2ED900840}"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971429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C15C8D-8BAA-7647-9826-4BA2ED900840}" type="datetimeFigureOut">
              <a:rPr lang="en-GB" smtClean="0"/>
              <a:t>09/04/2026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271818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3C15C8D-8BAA-7647-9826-4BA2ED900840}" type="datetimeFigureOut">
              <a:rPr lang="en-GB" smtClean="0"/>
              <a:t>09/04/2026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1820915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C15C8D-8BAA-7647-9826-4BA2ED900840}" type="datetimeFigureOut">
              <a:rPr lang="en-GB" smtClean="0"/>
              <a:t>09/04/2026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1236406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C15C8D-8BAA-7647-9826-4BA2ED900840}"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12427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C15C8D-8BAA-7647-9826-4BA2ED900840}"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3530826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C15C8D-8BAA-7647-9826-4BA2ED900840}"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3488768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C15C8D-8BAA-7647-9826-4BA2ED900840}"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1573D-5659-A745-8056-F8086EC54480}" type="slidenum">
              <a:rPr lang="en-GB" smtClean="0"/>
              <a:t>‹#›</a:t>
            </a:fld>
            <a:endParaRPr lang="en-GB"/>
          </a:p>
        </p:txBody>
      </p:sp>
    </p:spTree>
    <p:extLst>
      <p:ext uri="{BB962C8B-B14F-4D97-AF65-F5344CB8AC3E}">
        <p14:creationId xmlns:p14="http://schemas.microsoft.com/office/powerpoint/2010/main" val="3144001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C15C8D-8BAA-7647-9826-4BA2ED900840}" type="datetimeFigureOut">
              <a:rPr lang="en-GB" smtClean="0"/>
              <a:t>09/04/2026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91573D-5659-A745-8056-F8086EC54480}" type="slidenum">
              <a:rPr lang="en-GB" smtClean="0"/>
              <a:t>‹#›</a:t>
            </a:fld>
            <a:endParaRPr lang="en-GB"/>
          </a:p>
        </p:txBody>
      </p:sp>
    </p:spTree>
    <p:extLst>
      <p:ext uri="{BB962C8B-B14F-4D97-AF65-F5344CB8AC3E}">
        <p14:creationId xmlns:p14="http://schemas.microsoft.com/office/powerpoint/2010/main" val="17319429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tiff"/><Relationship Id="rId1" Type="http://schemas.openxmlformats.org/officeDocument/2006/relationships/slideLayout" Target="../slideLayouts/slideLayout2.xml"/><Relationship Id="rId4" Type="http://schemas.openxmlformats.org/officeDocument/2006/relationships/image" Target="../media/image1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
            <a:ext cx="9067800" cy="6884955"/>
          </a:xfrm>
          <a:prstGeom prst="rect">
            <a:avLst/>
          </a:prstGeom>
        </p:spPr>
      </p:pic>
      <p:sp>
        <p:nvSpPr>
          <p:cNvPr id="2" name="Title 1">
            <a:extLst>
              <a:ext uri="{FF2B5EF4-FFF2-40B4-BE49-F238E27FC236}">
                <a16:creationId xmlns:a16="http://schemas.microsoft.com/office/drawing/2014/main" id="{B3027FDD-8468-CC45-B1E9-6C1C742426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F7E65F-F44E-8541-B4A7-74C9E1308620}"/>
              </a:ext>
            </a:extLst>
          </p:cNvPr>
          <p:cNvSpPr>
            <a:spLocks noGrp="1"/>
          </p:cNvSpPr>
          <p:nvPr>
            <p:ph type="subTitle" idx="1"/>
          </p:nvPr>
        </p:nvSpPr>
        <p:spPr/>
        <p:txBody>
          <a:bodyPr/>
          <a:lstStyle/>
          <a:p>
            <a:endParaRPr lang="en-GB"/>
          </a:p>
        </p:txBody>
      </p:sp>
      <p:sp>
        <p:nvSpPr>
          <p:cNvPr id="6" name="Rectangle 5">
            <a:extLst>
              <a:ext uri="{FF2B5EF4-FFF2-40B4-BE49-F238E27FC236}">
                <a16:creationId xmlns:a16="http://schemas.microsoft.com/office/drawing/2014/main" id="{D0E47B3D-4BB1-CF40-96E6-A47CF81E7CBB}"/>
              </a:ext>
            </a:extLst>
          </p:cNvPr>
          <p:cNvSpPr/>
          <p:nvPr/>
        </p:nvSpPr>
        <p:spPr>
          <a:xfrm>
            <a:off x="233082" y="188259"/>
            <a:ext cx="8659906" cy="6481482"/>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FA6B8EA-E1B0-F648-8BDB-24AF88BD9F75}"/>
              </a:ext>
            </a:extLst>
          </p:cNvPr>
          <p:cNvSpPr txBox="1"/>
          <p:nvPr/>
        </p:nvSpPr>
        <p:spPr>
          <a:xfrm>
            <a:off x="590812" y="245458"/>
            <a:ext cx="7943472" cy="1323439"/>
          </a:xfrm>
          <a:prstGeom prst="rect">
            <a:avLst/>
          </a:prstGeom>
          <a:noFill/>
        </p:spPr>
        <p:txBody>
          <a:bodyPr wrap="square" rtlCol="0">
            <a:spAutoFit/>
          </a:bodyPr>
          <a:lstStyle/>
          <a:p>
            <a:pPr algn="ctr"/>
            <a:r>
              <a:rPr lang="en-GB" sz="8000" b="1" dirty="0">
                <a:solidFill>
                  <a:srgbClr val="7030A0"/>
                </a:solidFill>
                <a:latin typeface="Century Gothic" panose="020B0502020202020204" pitchFamily="34" charset="0"/>
              </a:rPr>
              <a:t>1980s</a:t>
            </a:r>
          </a:p>
        </p:txBody>
      </p:sp>
      <p:sp>
        <p:nvSpPr>
          <p:cNvPr id="9" name="TextBox 8">
            <a:extLst>
              <a:ext uri="{FF2B5EF4-FFF2-40B4-BE49-F238E27FC236}">
                <a16:creationId xmlns:a16="http://schemas.microsoft.com/office/drawing/2014/main" id="{F43C9D84-3183-4A44-857F-E37D91A52B21}"/>
              </a:ext>
            </a:extLst>
          </p:cNvPr>
          <p:cNvSpPr txBox="1"/>
          <p:nvPr/>
        </p:nvSpPr>
        <p:spPr>
          <a:xfrm>
            <a:off x="7596624" y="6225193"/>
            <a:ext cx="1307939" cy="400110"/>
          </a:xfrm>
          <a:prstGeom prst="rect">
            <a:avLst/>
          </a:prstGeom>
          <a:noFill/>
        </p:spPr>
        <p:txBody>
          <a:bodyPr wrap="square" rtlCol="0">
            <a:spAutoFit/>
          </a:bodyPr>
          <a:lstStyle/>
          <a:p>
            <a:r>
              <a:rPr lang="en-GB" sz="2000" b="1" dirty="0">
                <a:solidFill>
                  <a:srgbClr val="7030A0"/>
                </a:solidFill>
                <a:latin typeface="Century Gothic" panose="020B0502020202020204" pitchFamily="34" charset="0"/>
              </a:rPr>
              <a:t>Term 3.1.</a:t>
            </a:r>
          </a:p>
        </p:txBody>
      </p:sp>
      <p:graphicFrame>
        <p:nvGraphicFramePr>
          <p:cNvPr id="14" name="Table 13">
            <a:extLst>
              <a:ext uri="{FF2B5EF4-FFF2-40B4-BE49-F238E27FC236}">
                <a16:creationId xmlns:a16="http://schemas.microsoft.com/office/drawing/2014/main" id="{2F90E847-4725-E74F-80BE-C037055EE5FA}"/>
              </a:ext>
            </a:extLst>
          </p:cNvPr>
          <p:cNvGraphicFramePr>
            <a:graphicFrameLocks noGrp="1"/>
          </p:cNvGraphicFramePr>
          <p:nvPr>
            <p:extLst/>
          </p:nvPr>
        </p:nvGraphicFramePr>
        <p:xfrm>
          <a:off x="1143000" y="1931233"/>
          <a:ext cx="6762751" cy="3322320"/>
        </p:xfrm>
        <a:graphic>
          <a:graphicData uri="http://schemas.openxmlformats.org/drawingml/2006/table">
            <a:tbl>
              <a:tblPr firstRow="1" bandRow="1">
                <a:tableStyleId>{5C22544A-7EE6-4342-B048-85BDC9FD1C3A}</a:tableStyleId>
              </a:tblPr>
              <a:tblGrid>
                <a:gridCol w="3590926">
                  <a:extLst>
                    <a:ext uri="{9D8B030D-6E8A-4147-A177-3AD203B41FA5}">
                      <a16:colId xmlns:a16="http://schemas.microsoft.com/office/drawing/2014/main" val="4175973042"/>
                    </a:ext>
                  </a:extLst>
                </a:gridCol>
                <a:gridCol w="3171825">
                  <a:extLst>
                    <a:ext uri="{9D8B030D-6E8A-4147-A177-3AD203B41FA5}">
                      <a16:colId xmlns:a16="http://schemas.microsoft.com/office/drawing/2014/main" val="3555930470"/>
                    </a:ext>
                  </a:extLst>
                </a:gridCol>
              </a:tblGrid>
              <a:tr h="370840">
                <a:tc>
                  <a:txBody>
                    <a:bodyPr/>
                    <a:lstStyle/>
                    <a:p>
                      <a:pPr algn="ctr"/>
                      <a:r>
                        <a:rPr lang="en-GB" sz="3200" dirty="0">
                          <a:ln>
                            <a:solidFill>
                              <a:sysClr val="windowText" lastClr="000000"/>
                            </a:solidFill>
                          </a:ln>
                          <a:solidFill>
                            <a:srgbClr val="7030A0"/>
                          </a:solidFill>
                          <a:latin typeface="Century Gothic" panose="020B0502020202020204" pitchFamily="34" charset="0"/>
                        </a:rPr>
                        <a:t>Artist / Band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n>
                            <a:solidFill>
                              <a:sysClr val="windowText" lastClr="000000"/>
                            </a:solidFill>
                          </a:ln>
                          <a:solidFill>
                            <a:srgbClr val="7030A0"/>
                          </a:solidFill>
                          <a:latin typeface="Century Gothic" panose="020B0502020202020204" pitchFamily="34" charset="0"/>
                        </a:rPr>
                        <a:t>Week Beginning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3485258354"/>
                  </a:ext>
                </a:extLst>
              </a:tr>
              <a:tr h="370840">
                <a:tc>
                  <a:txBody>
                    <a:bodyPr/>
                    <a:lstStyle/>
                    <a:p>
                      <a:r>
                        <a:rPr lang="en-GB" sz="2400" dirty="0">
                          <a:latin typeface="Century Gothic" panose="020B0502020202020204" pitchFamily="34" charset="0"/>
                        </a:rPr>
                        <a:t>Toto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atin typeface="Century Gothic" panose="020B0502020202020204" pitchFamily="34" charset="0"/>
                        </a:rPr>
                        <a:t>13.04.26.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2353852471"/>
                  </a:ext>
                </a:extLst>
              </a:tr>
              <a:tr h="370840">
                <a:tc>
                  <a:txBody>
                    <a:bodyPr/>
                    <a:lstStyle/>
                    <a:p>
                      <a:r>
                        <a:rPr lang="en-GB" sz="2400" dirty="0">
                          <a:latin typeface="Century Gothic" panose="020B0502020202020204" pitchFamily="34" charset="0"/>
                        </a:rPr>
                        <a:t>Wham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atin typeface="Century Gothic" panose="020B0502020202020204" pitchFamily="34" charset="0"/>
                        </a:rPr>
                        <a:t>20.04.26.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2670384591"/>
                  </a:ext>
                </a:extLst>
              </a:tr>
              <a:tr h="370840">
                <a:tc>
                  <a:txBody>
                    <a:bodyPr/>
                    <a:lstStyle/>
                    <a:p>
                      <a:r>
                        <a:rPr lang="en-GB" sz="2400" dirty="0">
                          <a:latin typeface="Century Gothic" panose="020B0502020202020204" pitchFamily="34" charset="0"/>
                        </a:rPr>
                        <a:t>Bon Jovi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atin typeface="Century Gothic" panose="020B0502020202020204" pitchFamily="34" charset="0"/>
                        </a:rPr>
                        <a:t>27.04.26.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4001230316"/>
                  </a:ext>
                </a:extLst>
              </a:tr>
              <a:tr h="370840">
                <a:tc>
                  <a:txBody>
                    <a:bodyPr/>
                    <a:lstStyle/>
                    <a:p>
                      <a:r>
                        <a:rPr lang="en-GB" sz="2400" dirty="0">
                          <a:latin typeface="Century Gothic" panose="020B0502020202020204" pitchFamily="34" charset="0"/>
                        </a:rPr>
                        <a:t>Duran </a:t>
                      </a:r>
                      <a:r>
                        <a:rPr lang="en-GB" sz="2400" dirty="0" err="1">
                          <a:latin typeface="Century Gothic" panose="020B0502020202020204" pitchFamily="34" charset="0"/>
                        </a:rPr>
                        <a:t>Duran</a:t>
                      </a:r>
                      <a:endParaRPr lang="en-GB" sz="2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atin typeface="Century Gothic" panose="020B0502020202020204" pitchFamily="34" charset="0"/>
                        </a:rPr>
                        <a:t>04.05.26.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778808631"/>
                  </a:ext>
                </a:extLst>
              </a:tr>
              <a:tr h="370840">
                <a:tc>
                  <a:txBody>
                    <a:bodyPr/>
                    <a:lstStyle/>
                    <a:p>
                      <a:r>
                        <a:rPr lang="en-GB" sz="2400" dirty="0">
                          <a:latin typeface="Century Gothic" panose="020B0502020202020204" pitchFamily="34" charset="0"/>
                        </a:rPr>
                        <a:t>Cyndi Lauper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atin typeface="Century Gothic" panose="020B0502020202020204" pitchFamily="34" charset="0"/>
                        </a:rPr>
                        <a:t>11.05.26.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1750998341"/>
                  </a:ext>
                </a:extLst>
              </a:tr>
              <a:tr h="370840">
                <a:tc>
                  <a:txBody>
                    <a:bodyPr/>
                    <a:lstStyle/>
                    <a:p>
                      <a:r>
                        <a:rPr lang="en-GB" sz="2400" dirty="0">
                          <a:latin typeface="Century Gothic" panose="020B0502020202020204" pitchFamily="34" charset="0"/>
                        </a:rPr>
                        <a:t>Phil Collins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tc>
                  <a:txBody>
                    <a:bodyPr/>
                    <a:lstStyle/>
                    <a:p>
                      <a:pPr algn="ctr"/>
                      <a:r>
                        <a:rPr lang="en-GB" sz="2400" dirty="0">
                          <a:latin typeface="Century Gothic" panose="020B0502020202020204" pitchFamily="34" charset="0"/>
                        </a:rPr>
                        <a:t>18.05.26.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950471641"/>
                  </a:ext>
                </a:extLst>
              </a:tr>
            </a:tbl>
          </a:graphicData>
        </a:graphic>
      </p:graphicFrame>
    </p:spTree>
    <p:extLst>
      <p:ext uri="{BB962C8B-B14F-4D97-AF65-F5344CB8AC3E}">
        <p14:creationId xmlns:p14="http://schemas.microsoft.com/office/powerpoint/2010/main" val="3315080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D7434E-87DD-DF47-AD32-E541E62552EC}"/>
              </a:ext>
            </a:extLst>
          </p:cNvPr>
          <p:cNvSpPr>
            <a:spLocks noGrp="1"/>
          </p:cNvSpPr>
          <p:nvPr>
            <p:ph idx="1"/>
          </p:nvPr>
        </p:nvSpPr>
        <p:spPr>
          <a:xfrm>
            <a:off x="0" y="3829402"/>
            <a:ext cx="8763705" cy="3028598"/>
          </a:xfrm>
        </p:spPr>
        <p:txBody>
          <a:bodyPr>
            <a:normAutofit/>
          </a:bodyPr>
          <a:lstStyle/>
          <a:p>
            <a:r>
              <a:rPr lang="en-GB" sz="2000" dirty="0">
                <a:latin typeface="Century Gothic" panose="020B0502020202020204" pitchFamily="34" charset="0"/>
              </a:rPr>
              <a:t>Toto is an American rock band formed in Los Angeles, California, America in 1977.</a:t>
            </a:r>
          </a:p>
          <a:p>
            <a:r>
              <a:rPr lang="en-GB" sz="2000" dirty="0">
                <a:latin typeface="Century Gothic" panose="020B0502020202020204" pitchFamily="34" charset="0"/>
              </a:rPr>
              <a:t>Toto combines elements of Pop, Rock, Soul, Funk, R &amp; B, Blues and Jazz. </a:t>
            </a:r>
          </a:p>
          <a:p>
            <a:r>
              <a:rPr lang="en-GB" sz="2000" dirty="0">
                <a:latin typeface="Century Gothic" panose="020B0502020202020204" pitchFamily="34" charset="0"/>
              </a:rPr>
              <a:t>Having released 14 studio albums and sold over 40 million records worldwide, the group has received several Grammy Awards and they were inducted into the Musicians Hall of Fame in 2009.</a:t>
            </a:r>
          </a:p>
          <a:p>
            <a:r>
              <a:rPr lang="en-GB" sz="2000" dirty="0">
                <a:latin typeface="Century Gothic" panose="020B0502020202020204" pitchFamily="34" charset="0"/>
              </a:rPr>
              <a:t>Over the year they have had 13 different band members and they have 7 currently.</a:t>
            </a:r>
          </a:p>
        </p:txBody>
      </p:sp>
      <p:pic>
        <p:nvPicPr>
          <p:cNvPr id="6" name="Picture 5">
            <a:extLst>
              <a:ext uri="{FF2B5EF4-FFF2-40B4-BE49-F238E27FC236}">
                <a16:creationId xmlns:a16="http://schemas.microsoft.com/office/drawing/2014/main" id="{048BA23A-C855-7140-ACDD-71B3B232EB1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37471" y="310551"/>
            <a:ext cx="5127595" cy="2880000"/>
          </a:xfrm>
          <a:prstGeom prst="rect">
            <a:avLst/>
          </a:prstGeom>
        </p:spPr>
      </p:pic>
      <p:sp>
        <p:nvSpPr>
          <p:cNvPr id="7" name="TextBox 6">
            <a:extLst>
              <a:ext uri="{FF2B5EF4-FFF2-40B4-BE49-F238E27FC236}">
                <a16:creationId xmlns:a16="http://schemas.microsoft.com/office/drawing/2014/main" id="{BC067E06-CEF5-364E-BDD1-783E13193B37}"/>
              </a:ext>
            </a:extLst>
          </p:cNvPr>
          <p:cNvSpPr txBox="1"/>
          <p:nvPr/>
        </p:nvSpPr>
        <p:spPr>
          <a:xfrm>
            <a:off x="621102" y="929097"/>
            <a:ext cx="2596443" cy="1323439"/>
          </a:xfrm>
          <a:prstGeom prst="rect">
            <a:avLst/>
          </a:prstGeom>
          <a:noFill/>
        </p:spPr>
        <p:txBody>
          <a:bodyPr wrap="square" rtlCol="0">
            <a:spAutoFit/>
          </a:bodyPr>
          <a:lstStyle/>
          <a:p>
            <a:pPr algn="ctr"/>
            <a:r>
              <a:rPr lang="en-GB" sz="8000" b="1" dirty="0">
                <a:solidFill>
                  <a:srgbClr val="D93949"/>
                </a:solidFill>
                <a:latin typeface="Century Gothic" panose="020B0502020202020204" pitchFamily="34" charset="0"/>
              </a:rPr>
              <a:t>Toto</a:t>
            </a:r>
          </a:p>
        </p:txBody>
      </p:sp>
    </p:spTree>
    <p:extLst>
      <p:ext uri="{BB962C8B-B14F-4D97-AF65-F5344CB8AC3E}">
        <p14:creationId xmlns:p14="http://schemas.microsoft.com/office/powerpoint/2010/main" val="3999078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C4290-863F-DA49-B98D-4858FDCA4383}"/>
              </a:ext>
            </a:extLst>
          </p:cNvPr>
          <p:cNvSpPr>
            <a:spLocks noGrp="1"/>
          </p:cNvSpPr>
          <p:nvPr>
            <p:ph type="title"/>
          </p:nvPr>
        </p:nvSpPr>
        <p:spPr>
          <a:xfrm>
            <a:off x="5147733" y="568326"/>
            <a:ext cx="3996267" cy="1325563"/>
          </a:xfrm>
        </p:spPr>
        <p:txBody>
          <a:bodyPr>
            <a:normAutofit/>
          </a:bodyPr>
          <a:lstStyle/>
          <a:p>
            <a:pPr algn="ctr"/>
            <a:r>
              <a:rPr lang="en-GB" sz="8800" b="1" dirty="0">
                <a:solidFill>
                  <a:srgbClr val="164C8C"/>
                </a:solidFill>
                <a:latin typeface="Century Gothic" panose="020B0502020202020204" pitchFamily="34" charset="0"/>
              </a:rPr>
              <a:t>Wham</a:t>
            </a:r>
          </a:p>
        </p:txBody>
      </p:sp>
      <p:sp>
        <p:nvSpPr>
          <p:cNvPr id="3" name="Content Placeholder 2">
            <a:extLst>
              <a:ext uri="{FF2B5EF4-FFF2-40B4-BE49-F238E27FC236}">
                <a16:creationId xmlns:a16="http://schemas.microsoft.com/office/drawing/2014/main" id="{AA4BB285-FF64-F946-853C-CCC1362C22E8}"/>
              </a:ext>
            </a:extLst>
          </p:cNvPr>
          <p:cNvSpPr>
            <a:spLocks noGrp="1"/>
          </p:cNvSpPr>
          <p:nvPr>
            <p:ph idx="1"/>
          </p:nvPr>
        </p:nvSpPr>
        <p:spPr>
          <a:xfrm>
            <a:off x="0" y="2728737"/>
            <a:ext cx="5960533" cy="4351338"/>
          </a:xfrm>
        </p:spPr>
        <p:txBody>
          <a:bodyPr>
            <a:normAutofit/>
          </a:bodyPr>
          <a:lstStyle/>
          <a:p>
            <a:r>
              <a:rPr lang="en-GB" sz="2000" dirty="0">
                <a:latin typeface="Century Gothic" panose="020B0502020202020204" pitchFamily="34" charset="0"/>
              </a:rPr>
              <a:t>Wham was George Michaels and Andrew Ridgeley.</a:t>
            </a:r>
          </a:p>
          <a:p>
            <a:r>
              <a:rPr lang="en-GB" sz="2000" dirty="0">
                <a:latin typeface="Century Gothic" panose="020B0502020202020204" pitchFamily="34" charset="0"/>
              </a:rPr>
              <a:t>They met each other when they were 11 years old.</a:t>
            </a:r>
          </a:p>
          <a:p>
            <a:r>
              <a:rPr lang="en-GB" sz="2000" dirty="0">
                <a:latin typeface="Century Gothic" panose="020B0502020202020204" pitchFamily="34" charset="0"/>
              </a:rPr>
              <a:t>In April 1985, Wham! played shows in Beijing and Guangzhou, China, and in doing so, they became the first western pop act to perform in China.</a:t>
            </a:r>
          </a:p>
          <a:p>
            <a:r>
              <a:rPr lang="en-GB" sz="2000" dirty="0">
                <a:latin typeface="Century Gothic" panose="020B0502020202020204" pitchFamily="34" charset="0"/>
              </a:rPr>
              <a:t>On June 28, 1986, Wham! played a farewell concert at London’s Wembley Stadium that drew 72,000.</a:t>
            </a:r>
          </a:p>
          <a:p>
            <a:r>
              <a:rPr lang="en-GB" sz="2000" dirty="0">
                <a:latin typeface="Century Gothic" panose="020B0502020202020204" pitchFamily="34" charset="0"/>
              </a:rPr>
              <a:t>George Michael went on to have a very successful solo career after Wham.</a:t>
            </a:r>
          </a:p>
        </p:txBody>
      </p:sp>
      <p:pic>
        <p:nvPicPr>
          <p:cNvPr id="4" name="Picture 3">
            <a:extLst>
              <a:ext uri="{FF2B5EF4-FFF2-40B4-BE49-F238E27FC236}">
                <a16:creationId xmlns:a16="http://schemas.microsoft.com/office/drawing/2014/main" id="{37F85378-470E-ED4D-AD41-A48463E54C0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5147733" cy="2359378"/>
          </a:xfrm>
          <a:prstGeom prst="rect">
            <a:avLst/>
          </a:prstGeom>
        </p:spPr>
      </p:pic>
      <p:pic>
        <p:nvPicPr>
          <p:cNvPr id="5" name="Picture 4">
            <a:extLst>
              <a:ext uri="{FF2B5EF4-FFF2-40B4-BE49-F238E27FC236}">
                <a16:creationId xmlns:a16="http://schemas.microsoft.com/office/drawing/2014/main" id="{C635681A-1365-1F48-8AF1-666C5AD0281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04089" y="2794958"/>
            <a:ext cx="3239911" cy="4063041"/>
          </a:xfrm>
          <a:prstGeom prst="rect">
            <a:avLst/>
          </a:prstGeom>
        </p:spPr>
      </p:pic>
    </p:spTree>
    <p:extLst>
      <p:ext uri="{BB962C8B-B14F-4D97-AF65-F5344CB8AC3E}">
        <p14:creationId xmlns:p14="http://schemas.microsoft.com/office/powerpoint/2010/main" val="693565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F5CF4F-84DD-EC4C-85C2-BBD6038DF020}"/>
              </a:ext>
            </a:extLst>
          </p:cNvPr>
          <p:cNvSpPr>
            <a:spLocks noGrp="1"/>
          </p:cNvSpPr>
          <p:nvPr>
            <p:ph idx="1"/>
          </p:nvPr>
        </p:nvSpPr>
        <p:spPr>
          <a:xfrm>
            <a:off x="0" y="3467180"/>
            <a:ext cx="9144000" cy="3166532"/>
          </a:xfrm>
        </p:spPr>
        <p:txBody>
          <a:bodyPr>
            <a:normAutofit fontScale="92500" lnSpcReduction="10000"/>
          </a:bodyPr>
          <a:lstStyle/>
          <a:p>
            <a:r>
              <a:rPr lang="en-GB" sz="2400" dirty="0">
                <a:latin typeface="Century Gothic" panose="020B0502020202020204" pitchFamily="34" charset="0"/>
              </a:rPr>
              <a:t>Formed in Sayreville, New Jersey, in 1983, Bon Jovi is an American rock band known for bridging hard rock and pop, selling over 130 million albums worldwide</a:t>
            </a:r>
          </a:p>
          <a:p>
            <a:r>
              <a:rPr lang="en-GB" sz="2400" dirty="0">
                <a:latin typeface="Century Gothic" panose="020B0502020202020204" pitchFamily="34" charset="0"/>
              </a:rPr>
              <a:t>The band achieved global superstardom with their 1986 album Slippery When Wet and were inducted into the Rock and Roll Hall of Fame in 2018. </a:t>
            </a:r>
          </a:p>
          <a:p>
            <a:r>
              <a:rPr lang="en-GB" sz="2400" dirty="0">
                <a:latin typeface="Century Gothic" panose="020B0502020202020204" pitchFamily="34" charset="0"/>
              </a:rPr>
              <a:t>Over 40 years they have 120M album sales and performed 2700 concerts.</a:t>
            </a:r>
          </a:p>
          <a:p>
            <a:r>
              <a:rPr lang="en-GB" sz="2400" dirty="0">
                <a:latin typeface="Century Gothic" panose="020B0502020202020204" pitchFamily="34" charset="0"/>
              </a:rPr>
              <a:t>The lead singer, Jon Bon Jovi, went on to have a very successful solo career after Wham.</a:t>
            </a:r>
          </a:p>
        </p:txBody>
      </p:sp>
      <p:pic>
        <p:nvPicPr>
          <p:cNvPr id="4" name="Picture 3">
            <a:extLst>
              <a:ext uri="{FF2B5EF4-FFF2-40B4-BE49-F238E27FC236}">
                <a16:creationId xmlns:a16="http://schemas.microsoft.com/office/drawing/2014/main" id="{503337EF-960A-4C4C-85BC-FEC80B385C03}"/>
              </a:ext>
            </a:extLst>
          </p:cNvPr>
          <p:cNvPicPr>
            <a:picLocks noChangeAspect="1"/>
          </p:cNvPicPr>
          <p:nvPr/>
        </p:nvPicPr>
        <p:blipFill>
          <a:blip r:embed="rId2"/>
          <a:stretch>
            <a:fillRect/>
          </a:stretch>
        </p:blipFill>
        <p:spPr>
          <a:xfrm>
            <a:off x="0" y="0"/>
            <a:ext cx="9144000" cy="3140015"/>
          </a:xfrm>
          <a:prstGeom prst="rect">
            <a:avLst/>
          </a:prstGeom>
        </p:spPr>
      </p:pic>
    </p:spTree>
    <p:extLst>
      <p:ext uri="{BB962C8B-B14F-4D97-AF65-F5344CB8AC3E}">
        <p14:creationId xmlns:p14="http://schemas.microsoft.com/office/powerpoint/2010/main" val="3398927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4FEDD-016E-6A49-AE2C-98A365521477}"/>
              </a:ext>
            </a:extLst>
          </p:cNvPr>
          <p:cNvSpPr>
            <a:spLocks noGrp="1"/>
          </p:cNvSpPr>
          <p:nvPr>
            <p:ph type="title"/>
          </p:nvPr>
        </p:nvSpPr>
        <p:spPr>
          <a:xfrm>
            <a:off x="0" y="124179"/>
            <a:ext cx="6005689" cy="993422"/>
          </a:xfrm>
        </p:spPr>
        <p:txBody>
          <a:bodyPr>
            <a:normAutofit/>
          </a:bodyPr>
          <a:lstStyle/>
          <a:p>
            <a:pPr algn="ctr"/>
            <a:r>
              <a:rPr lang="en-GB" sz="6000" b="1" dirty="0">
                <a:solidFill>
                  <a:srgbClr val="FB584B"/>
                </a:solidFill>
                <a:latin typeface="Century Gothic" panose="020B0502020202020204" pitchFamily="34" charset="0"/>
              </a:rPr>
              <a:t>Duran Duran</a:t>
            </a:r>
          </a:p>
        </p:txBody>
      </p:sp>
      <p:sp>
        <p:nvSpPr>
          <p:cNvPr id="3" name="Content Placeholder 2">
            <a:extLst>
              <a:ext uri="{FF2B5EF4-FFF2-40B4-BE49-F238E27FC236}">
                <a16:creationId xmlns:a16="http://schemas.microsoft.com/office/drawing/2014/main" id="{E4882CC9-1B61-F943-8CBE-58FB7D1CC80E}"/>
              </a:ext>
            </a:extLst>
          </p:cNvPr>
          <p:cNvSpPr>
            <a:spLocks noGrp="1"/>
          </p:cNvSpPr>
          <p:nvPr>
            <p:ph idx="1"/>
          </p:nvPr>
        </p:nvSpPr>
        <p:spPr>
          <a:xfrm>
            <a:off x="0" y="3084337"/>
            <a:ext cx="9144000" cy="3773663"/>
          </a:xfrm>
        </p:spPr>
        <p:txBody>
          <a:bodyPr>
            <a:normAutofit/>
          </a:bodyPr>
          <a:lstStyle/>
          <a:p>
            <a:pPr fontAlgn="base"/>
            <a:r>
              <a:rPr lang="en-GB" sz="2400" dirty="0">
                <a:latin typeface="Century Gothic" panose="020B0502020202020204" pitchFamily="34" charset="0"/>
              </a:rPr>
              <a:t>Duran Duran are a famous English Pop band that formed in Birmingham in 1978. </a:t>
            </a:r>
          </a:p>
          <a:p>
            <a:pPr fontAlgn="base"/>
            <a:r>
              <a:rPr lang="en-GB" sz="2400" dirty="0">
                <a:latin typeface="Century Gothic" panose="020B0502020202020204" pitchFamily="34" charset="0"/>
              </a:rPr>
              <a:t>In the 1980s, Duran Duran became one of the most successful bands in the world. </a:t>
            </a:r>
          </a:p>
          <a:p>
            <a:pPr fontAlgn="base"/>
            <a:r>
              <a:rPr lang="en-GB" sz="2400" dirty="0">
                <a:latin typeface="Century Gothic" panose="020B0502020202020204" pitchFamily="34" charset="0"/>
              </a:rPr>
              <a:t>They were part of a music movement called the New Romantic scene, known for its stylish fashion.</a:t>
            </a:r>
          </a:p>
          <a:p>
            <a:pPr fontAlgn="base"/>
            <a:r>
              <a:rPr lang="en-GB" sz="2400" dirty="0">
                <a:latin typeface="Century Gothic" panose="020B0502020202020204" pitchFamily="34" charset="0"/>
              </a:rPr>
              <a:t>Duran Duran has sold over 100 million records. They have won many awards, including two Grammy Awards and two Brit Awards. In 2022, the band was inducted into the Rock and Roll Hall of Fame.</a:t>
            </a:r>
          </a:p>
        </p:txBody>
      </p:sp>
      <p:pic>
        <p:nvPicPr>
          <p:cNvPr id="4" name="Picture 3">
            <a:extLst>
              <a:ext uri="{FF2B5EF4-FFF2-40B4-BE49-F238E27FC236}">
                <a16:creationId xmlns:a16="http://schemas.microsoft.com/office/drawing/2014/main" id="{28CA5008-DF2B-D642-9253-AFE9A0001E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05689" y="0"/>
            <a:ext cx="3138311" cy="3002844"/>
          </a:xfrm>
          <a:prstGeom prst="rect">
            <a:avLst/>
          </a:prstGeom>
        </p:spPr>
      </p:pic>
      <p:pic>
        <p:nvPicPr>
          <p:cNvPr id="5" name="Picture 4">
            <a:extLst>
              <a:ext uri="{FF2B5EF4-FFF2-40B4-BE49-F238E27FC236}">
                <a16:creationId xmlns:a16="http://schemas.microsoft.com/office/drawing/2014/main" id="{F64B2039-3D38-6D49-BA93-72069BE94DFE}"/>
              </a:ext>
            </a:extLst>
          </p:cNvPr>
          <p:cNvPicPr>
            <a:picLocks noChangeAspect="1"/>
          </p:cNvPicPr>
          <p:nvPr/>
        </p:nvPicPr>
        <p:blipFill>
          <a:blip r:embed="rId3"/>
          <a:stretch>
            <a:fillRect/>
          </a:stretch>
        </p:blipFill>
        <p:spPr>
          <a:xfrm>
            <a:off x="1466490" y="1147366"/>
            <a:ext cx="2952750" cy="1771650"/>
          </a:xfrm>
          <a:prstGeom prst="rect">
            <a:avLst/>
          </a:prstGeom>
        </p:spPr>
      </p:pic>
    </p:spTree>
    <p:extLst>
      <p:ext uri="{BB962C8B-B14F-4D97-AF65-F5344CB8AC3E}">
        <p14:creationId xmlns:p14="http://schemas.microsoft.com/office/powerpoint/2010/main" val="3491848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6CEDD-9B10-EF44-BC2B-51E7093CD9AA}"/>
              </a:ext>
            </a:extLst>
          </p:cNvPr>
          <p:cNvSpPr>
            <a:spLocks noGrp="1"/>
          </p:cNvSpPr>
          <p:nvPr>
            <p:ph type="title"/>
          </p:nvPr>
        </p:nvSpPr>
        <p:spPr>
          <a:xfrm>
            <a:off x="3891776" y="621604"/>
            <a:ext cx="2743200" cy="1325563"/>
          </a:xfrm>
        </p:spPr>
        <p:txBody>
          <a:bodyPr>
            <a:noAutofit/>
          </a:bodyPr>
          <a:lstStyle/>
          <a:p>
            <a:pPr algn="ctr"/>
            <a:r>
              <a:rPr lang="en-GB" sz="4800" b="1" dirty="0">
                <a:solidFill>
                  <a:srgbClr val="6E457B"/>
                </a:solidFill>
                <a:latin typeface="Century Gothic" panose="020B0502020202020204" pitchFamily="34" charset="0"/>
              </a:rPr>
              <a:t>Cyndi </a:t>
            </a:r>
            <a:br>
              <a:rPr lang="en-GB" sz="4800" b="1" dirty="0">
                <a:solidFill>
                  <a:srgbClr val="6E457B"/>
                </a:solidFill>
                <a:latin typeface="Century Gothic" panose="020B0502020202020204" pitchFamily="34" charset="0"/>
              </a:rPr>
            </a:br>
            <a:r>
              <a:rPr lang="en-GB" sz="4800" b="1" dirty="0">
                <a:solidFill>
                  <a:srgbClr val="6E457B"/>
                </a:solidFill>
                <a:latin typeface="Century Gothic" panose="020B0502020202020204" pitchFamily="34" charset="0"/>
              </a:rPr>
              <a:t>Lauper</a:t>
            </a:r>
          </a:p>
        </p:txBody>
      </p:sp>
      <p:sp>
        <p:nvSpPr>
          <p:cNvPr id="3" name="Content Placeholder 2">
            <a:extLst>
              <a:ext uri="{FF2B5EF4-FFF2-40B4-BE49-F238E27FC236}">
                <a16:creationId xmlns:a16="http://schemas.microsoft.com/office/drawing/2014/main" id="{A539874D-D09C-6640-A4A6-B4A3E2453F96}"/>
              </a:ext>
            </a:extLst>
          </p:cNvPr>
          <p:cNvSpPr>
            <a:spLocks noGrp="1"/>
          </p:cNvSpPr>
          <p:nvPr>
            <p:ph idx="1"/>
          </p:nvPr>
        </p:nvSpPr>
        <p:spPr>
          <a:xfrm>
            <a:off x="149147" y="2763140"/>
            <a:ext cx="8794130" cy="4094860"/>
          </a:xfrm>
        </p:spPr>
        <p:txBody>
          <a:bodyPr>
            <a:normAutofit fontScale="92500"/>
          </a:bodyPr>
          <a:lstStyle/>
          <a:p>
            <a:r>
              <a:rPr lang="en-GB" b="1" dirty="0">
                <a:latin typeface="Century Gothic" panose="020B0502020202020204" pitchFamily="34" charset="0"/>
              </a:rPr>
              <a:t>Cynthia Ann Stephanie Lauper</a:t>
            </a:r>
            <a:r>
              <a:rPr lang="en-GB" dirty="0">
                <a:latin typeface="Century Gothic" panose="020B0502020202020204" pitchFamily="34" charset="0"/>
              </a:rPr>
              <a:t> (born June 22</a:t>
            </a:r>
            <a:r>
              <a:rPr lang="en-GB" baseline="30000" dirty="0">
                <a:latin typeface="Century Gothic" panose="020B0502020202020204" pitchFamily="34" charset="0"/>
              </a:rPr>
              <a:t>nd</a:t>
            </a:r>
            <a:r>
              <a:rPr lang="en-GB" dirty="0">
                <a:latin typeface="Century Gothic" panose="020B0502020202020204" pitchFamily="34" charset="0"/>
              </a:rPr>
              <a:t>, 1953) is an American singer, songwriter, and actress. </a:t>
            </a:r>
          </a:p>
          <a:p>
            <a:r>
              <a:rPr lang="en-GB" dirty="0">
                <a:latin typeface="Century Gothic" panose="020B0502020202020204" pitchFamily="34" charset="0"/>
              </a:rPr>
              <a:t>She is known as the ‘Queen of Quirky Pop’.</a:t>
            </a:r>
          </a:p>
          <a:p>
            <a:r>
              <a:rPr lang="en-GB" dirty="0">
                <a:latin typeface="Century Gothic" panose="020B0502020202020204" pitchFamily="34" charset="0"/>
              </a:rPr>
              <a:t>She is famous for her powerful voice, colourful hair, and unique fashion style. </a:t>
            </a:r>
          </a:p>
          <a:p>
            <a:r>
              <a:rPr lang="en-GB" dirty="0">
                <a:latin typeface="Century Gothic" panose="020B0502020202020204" pitchFamily="34" charset="0"/>
              </a:rPr>
              <a:t>Lauper has written 11 albums and sold over 50 million records around the world. </a:t>
            </a:r>
          </a:p>
          <a:p>
            <a:r>
              <a:rPr lang="en-GB" dirty="0">
                <a:latin typeface="Century Gothic" panose="020B0502020202020204" pitchFamily="34" charset="0"/>
              </a:rPr>
              <a:t>She is also known for her work to help others, especially in supporting equal rights for all people.</a:t>
            </a:r>
          </a:p>
        </p:txBody>
      </p:sp>
      <p:pic>
        <p:nvPicPr>
          <p:cNvPr id="4" name="Picture 3">
            <a:extLst>
              <a:ext uri="{FF2B5EF4-FFF2-40B4-BE49-F238E27FC236}">
                <a16:creationId xmlns:a16="http://schemas.microsoft.com/office/drawing/2014/main" id="{DB9A8DD7-98CC-AB4A-9CA8-17D096E9196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3891776" cy="2419815"/>
          </a:xfrm>
          <a:prstGeom prst="rect">
            <a:avLst/>
          </a:prstGeom>
        </p:spPr>
      </p:pic>
      <p:pic>
        <p:nvPicPr>
          <p:cNvPr id="5" name="Picture 4">
            <a:extLst>
              <a:ext uri="{FF2B5EF4-FFF2-40B4-BE49-F238E27FC236}">
                <a16:creationId xmlns:a16="http://schemas.microsoft.com/office/drawing/2014/main" id="{07112B1D-AB5F-CB4D-8E76-7CE756C0633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634976" y="-1"/>
            <a:ext cx="2509024" cy="2475571"/>
          </a:xfrm>
          <a:prstGeom prst="rect">
            <a:avLst/>
          </a:prstGeom>
        </p:spPr>
      </p:pic>
    </p:spTree>
    <p:extLst>
      <p:ext uri="{BB962C8B-B14F-4D97-AF65-F5344CB8AC3E}">
        <p14:creationId xmlns:p14="http://schemas.microsoft.com/office/powerpoint/2010/main" val="1337434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E7C3E-DF72-1741-94E5-E2AB452A3D32}"/>
              </a:ext>
            </a:extLst>
          </p:cNvPr>
          <p:cNvSpPr>
            <a:spLocks noGrp="1"/>
          </p:cNvSpPr>
          <p:nvPr>
            <p:ph type="title"/>
          </p:nvPr>
        </p:nvSpPr>
        <p:spPr>
          <a:xfrm>
            <a:off x="414162" y="105483"/>
            <a:ext cx="3751439" cy="876651"/>
          </a:xfrm>
        </p:spPr>
        <p:txBody>
          <a:bodyPr>
            <a:normAutofit/>
          </a:bodyPr>
          <a:lstStyle/>
          <a:p>
            <a:r>
              <a:rPr lang="en-GB" sz="5400" b="1" dirty="0">
                <a:latin typeface="Century Gothic" panose="020B0502020202020204" pitchFamily="34" charset="0"/>
              </a:rPr>
              <a:t>Phil Collins</a:t>
            </a:r>
          </a:p>
        </p:txBody>
      </p:sp>
      <p:sp>
        <p:nvSpPr>
          <p:cNvPr id="3" name="Content Placeholder 2">
            <a:extLst>
              <a:ext uri="{FF2B5EF4-FFF2-40B4-BE49-F238E27FC236}">
                <a16:creationId xmlns:a16="http://schemas.microsoft.com/office/drawing/2014/main" id="{866CDB5C-034F-184D-9544-6E63B4FFB336}"/>
              </a:ext>
            </a:extLst>
          </p:cNvPr>
          <p:cNvSpPr>
            <a:spLocks noGrp="1"/>
          </p:cNvSpPr>
          <p:nvPr>
            <p:ph idx="1"/>
          </p:nvPr>
        </p:nvSpPr>
        <p:spPr>
          <a:xfrm>
            <a:off x="0" y="2749373"/>
            <a:ext cx="9144000" cy="4108627"/>
          </a:xfrm>
        </p:spPr>
        <p:txBody>
          <a:bodyPr>
            <a:normAutofit/>
          </a:bodyPr>
          <a:lstStyle/>
          <a:p>
            <a:r>
              <a:rPr lang="en-GB" sz="2400" dirty="0">
                <a:latin typeface="Century Gothic" panose="020B0502020202020204" pitchFamily="34" charset="0"/>
              </a:rPr>
              <a:t>Philip David Charles Collins (born 30 January 1951) is a famous English musician, songwriter, and actor.</a:t>
            </a:r>
          </a:p>
          <a:p>
            <a:r>
              <a:rPr lang="en-GB" sz="2400" dirty="0">
                <a:latin typeface="Century Gothic" panose="020B0502020202020204" pitchFamily="34" charset="0"/>
              </a:rPr>
              <a:t>He is best known as the drummer and later lead singer of the rock band Genesis. </a:t>
            </a:r>
          </a:p>
          <a:p>
            <a:r>
              <a:rPr lang="en-GB" sz="2400" dirty="0">
                <a:latin typeface="Century Gothic" panose="020B0502020202020204" pitchFamily="34" charset="0"/>
              </a:rPr>
              <a:t>Collins left Genesis in 1996 to focus on his solo work. He wrote songs for Disney's animated film </a:t>
            </a:r>
            <a:r>
              <a:rPr lang="en-GB" sz="2400" i="1" dirty="0">
                <a:latin typeface="Century Gothic" panose="020B0502020202020204" pitchFamily="34" charset="0"/>
              </a:rPr>
              <a:t>Tarzan</a:t>
            </a:r>
            <a:r>
              <a:rPr lang="en-GB" sz="2400" dirty="0">
                <a:latin typeface="Century Gothic" panose="020B0502020202020204" pitchFamily="34" charset="0"/>
              </a:rPr>
              <a:t> (1999). One of these songs, "You'll Be in My Heart", won him an Academy Award for Best Original Song. </a:t>
            </a:r>
          </a:p>
          <a:p>
            <a:r>
              <a:rPr lang="en-GB" sz="2400" dirty="0">
                <a:latin typeface="Century Gothic" panose="020B0502020202020204" pitchFamily="34" charset="0"/>
              </a:rPr>
              <a:t>Collins has sold an estimated 150 million records worldwide. This makes him one of the world's best-selling artists.</a:t>
            </a:r>
          </a:p>
        </p:txBody>
      </p:sp>
      <p:pic>
        <p:nvPicPr>
          <p:cNvPr id="4" name="Picture 3">
            <a:extLst>
              <a:ext uri="{FF2B5EF4-FFF2-40B4-BE49-F238E27FC236}">
                <a16:creationId xmlns:a16="http://schemas.microsoft.com/office/drawing/2014/main" id="{1517F57E-364F-5C48-96E8-42352CF85C76}"/>
              </a:ext>
            </a:extLst>
          </p:cNvPr>
          <p:cNvPicPr>
            <a:picLocks noChangeAspect="1"/>
          </p:cNvPicPr>
          <p:nvPr/>
        </p:nvPicPr>
        <p:blipFill>
          <a:blip r:embed="rId2"/>
          <a:stretch>
            <a:fillRect/>
          </a:stretch>
        </p:blipFill>
        <p:spPr>
          <a:xfrm>
            <a:off x="0" y="1106312"/>
            <a:ext cx="4831644" cy="1519597"/>
          </a:xfrm>
          <a:prstGeom prst="rect">
            <a:avLst/>
          </a:prstGeom>
        </p:spPr>
      </p:pic>
      <p:pic>
        <p:nvPicPr>
          <p:cNvPr id="5" name="Picture 4">
            <a:extLst>
              <a:ext uri="{FF2B5EF4-FFF2-40B4-BE49-F238E27FC236}">
                <a16:creationId xmlns:a16="http://schemas.microsoft.com/office/drawing/2014/main" id="{BA9C3744-2474-4A4B-9563-55870C9379E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20356" y="-1"/>
            <a:ext cx="2562577" cy="2613829"/>
          </a:xfrm>
          <a:prstGeom prst="rect">
            <a:avLst/>
          </a:prstGeom>
        </p:spPr>
      </p:pic>
      <p:pic>
        <p:nvPicPr>
          <p:cNvPr id="6" name="Picture 5">
            <a:extLst>
              <a:ext uri="{FF2B5EF4-FFF2-40B4-BE49-F238E27FC236}">
                <a16:creationId xmlns:a16="http://schemas.microsoft.com/office/drawing/2014/main" id="{AC4328BF-D311-4840-B620-266735570481}"/>
              </a:ext>
            </a:extLst>
          </p:cNvPr>
          <p:cNvPicPr>
            <a:picLocks noChangeAspect="1"/>
          </p:cNvPicPr>
          <p:nvPr/>
        </p:nvPicPr>
        <p:blipFill>
          <a:blip r:embed="rId4"/>
          <a:stretch>
            <a:fillRect/>
          </a:stretch>
        </p:blipFill>
        <p:spPr>
          <a:xfrm>
            <a:off x="7371644" y="-1"/>
            <a:ext cx="1772356" cy="2620005"/>
          </a:xfrm>
          <a:prstGeom prst="rect">
            <a:avLst/>
          </a:prstGeom>
        </p:spPr>
      </p:pic>
    </p:spTree>
    <p:extLst>
      <p:ext uri="{BB962C8B-B14F-4D97-AF65-F5344CB8AC3E}">
        <p14:creationId xmlns:p14="http://schemas.microsoft.com/office/powerpoint/2010/main" val="4699663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TotalTime>
  <Words>594</Words>
  <Application>Microsoft Macintosh PowerPoint</Application>
  <PresentationFormat>On-screen Show (4:3)</PresentationFormat>
  <Paragraphs>47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Gothic</vt:lpstr>
      <vt:lpstr>Office Theme</vt:lpstr>
      <vt:lpstr>PowerPoint Presentation</vt:lpstr>
      <vt:lpstr>PowerPoint Presentation</vt:lpstr>
      <vt:lpstr>Wham</vt:lpstr>
      <vt:lpstr>PowerPoint Presentation</vt:lpstr>
      <vt:lpstr>Duran Duran</vt:lpstr>
      <vt:lpstr>Cyndi  Lauper</vt:lpstr>
      <vt:lpstr>Phil Collins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Richmond</dc:creator>
  <cp:lastModifiedBy>Mark Richmond</cp:lastModifiedBy>
  <cp:revision>10</cp:revision>
  <dcterms:created xsi:type="dcterms:W3CDTF">2026-04-07T16:25:21Z</dcterms:created>
  <dcterms:modified xsi:type="dcterms:W3CDTF">2026-04-09T08:37:48Z</dcterms:modified>
</cp:coreProperties>
</file>