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9" r:id="rId2"/>
    <p:sldId id="293" r:id="rId3"/>
    <p:sldId id="294" r:id="rId4"/>
    <p:sldId id="288" r:id="rId5"/>
    <p:sldId id="289" r:id="rId6"/>
    <p:sldId id="290" r:id="rId7"/>
    <p:sldId id="291" r:id="rId8"/>
    <p:sldId id="292" r:id="rId9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D2329"/>
    <a:srgbClr val="505F67"/>
    <a:srgbClr val="E73A2C"/>
    <a:srgbClr val="F847BC"/>
    <a:srgbClr val="00FFCC"/>
    <a:srgbClr val="C66210"/>
    <a:srgbClr val="FF2F92"/>
    <a:srgbClr val="0432FF"/>
    <a:srgbClr val="941651"/>
    <a:srgbClr val="008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29"/>
    <p:restoredTop sz="94596"/>
  </p:normalViewPr>
  <p:slideViewPr>
    <p:cSldViewPr snapToGrid="0" snapToObjects="1">
      <p:cViewPr varScale="1">
        <p:scale>
          <a:sx n="120" d="100"/>
          <a:sy n="120" d="100"/>
        </p:scale>
        <p:origin x="47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31/05/2026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46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31/05/2026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11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31/05/2026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5946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31/05/2026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294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31/05/2026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5007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31/05/2026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56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31/05/2026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8158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31/05/2026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1136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31/05/2026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387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31/05/2026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803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31/05/2026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630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EE2A9-7791-5C46-9D01-451C66CA9C81}" type="datetimeFigureOut">
              <a:rPr lang="en-GB" smtClean="0"/>
              <a:t>31/05/2026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8036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315" y="0"/>
            <a:ext cx="9187903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3027FDD-8468-CC45-B1E9-6C1C742426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F7E65F-F44E-8541-B4A7-74C9E13086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0E47B3D-4BB1-CF40-96E6-A47CF81E7CBB}"/>
              </a:ext>
            </a:extLst>
          </p:cNvPr>
          <p:cNvSpPr/>
          <p:nvPr/>
        </p:nvSpPr>
        <p:spPr>
          <a:xfrm>
            <a:off x="233082" y="188259"/>
            <a:ext cx="8659906" cy="64814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A6B8EA-E1B0-F648-8BDB-24AF88BD9F75}"/>
              </a:ext>
            </a:extLst>
          </p:cNvPr>
          <p:cNvSpPr txBox="1"/>
          <p:nvPr/>
        </p:nvSpPr>
        <p:spPr>
          <a:xfrm>
            <a:off x="590812" y="245458"/>
            <a:ext cx="79434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E73A2C"/>
                </a:solidFill>
                <a:latin typeface="Century Gothic" panose="020B0502020202020204" pitchFamily="34" charset="0"/>
              </a:rPr>
              <a:t>Pop Bands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43C9D84-3183-4A44-857F-E37D91A52B21}"/>
              </a:ext>
            </a:extLst>
          </p:cNvPr>
          <p:cNvSpPr txBox="1"/>
          <p:nvPr/>
        </p:nvSpPr>
        <p:spPr>
          <a:xfrm>
            <a:off x="7596624" y="6225193"/>
            <a:ext cx="13079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E73A2C"/>
                </a:solidFill>
                <a:latin typeface="Century Gothic" panose="020B0502020202020204" pitchFamily="34" charset="0"/>
              </a:rPr>
              <a:t>Term 3.2</a:t>
            </a:r>
            <a:r>
              <a:rPr lang="en-GB" sz="20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.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2F90E847-4725-E74F-80BE-C037055EE5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9326673"/>
              </p:ext>
            </p:extLst>
          </p:nvPr>
        </p:nvGraphicFramePr>
        <p:xfrm>
          <a:off x="1143000" y="1931233"/>
          <a:ext cx="6762751" cy="3779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81400">
                  <a:extLst>
                    <a:ext uri="{9D8B030D-6E8A-4147-A177-3AD203B41FA5}">
                      <a16:colId xmlns:a16="http://schemas.microsoft.com/office/drawing/2014/main" val="4175973042"/>
                    </a:ext>
                  </a:extLst>
                </a:gridCol>
                <a:gridCol w="3181351">
                  <a:extLst>
                    <a:ext uri="{9D8B030D-6E8A-4147-A177-3AD203B41FA5}">
                      <a16:colId xmlns:a16="http://schemas.microsoft.com/office/drawing/2014/main" val="35559304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rgbClr val="E73A2C"/>
                          </a:solidFill>
                          <a:latin typeface="Century Gothic" panose="020B0502020202020204" pitchFamily="34" charset="0"/>
                        </a:rPr>
                        <a:t>Artist / Band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rgbClr val="E73A2C"/>
                          </a:solidFill>
                          <a:latin typeface="Century Gothic" panose="020B0502020202020204" pitchFamily="34" charset="0"/>
                        </a:rPr>
                        <a:t>Week Beginning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52583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Spice Girls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01.06.26.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3852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N Sync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08.06.26.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0384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Backstreet Boys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15.06.26.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12303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Century Gothic" panose="020B0502020202020204" pitchFamily="34" charset="0"/>
                        </a:rPr>
                        <a:t>Westlife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22.06.26.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88086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Take That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29.06.26.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099834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Destiny’s Child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06.07.26.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047164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Girls Aloud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13.07.26.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0712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87274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0F0580-26C2-1A61-F955-B9D604A71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27189"/>
            <a:ext cx="4798733" cy="952686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The Spice Girls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EECC00-35B9-F3A8-5054-114994B85C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6678" y="1079876"/>
            <a:ext cx="4395322" cy="1818843"/>
          </a:xfrm>
        </p:spPr>
        <p:txBody>
          <a:bodyPr/>
          <a:lstStyle/>
          <a:p>
            <a:pPr marL="0" indent="0">
              <a:buNone/>
            </a:pPr>
            <a:r>
              <a:rPr lang="en-GB" sz="16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Did You Know that they became known for their saying, ‘</a:t>
            </a:r>
            <a:r>
              <a:rPr lang="en-GB" sz="16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Girl Power’</a:t>
            </a:r>
          </a:p>
          <a:p>
            <a:r>
              <a:rPr lang="en-GB" sz="1600" dirty="0">
                <a:solidFill>
                  <a:srgbClr val="7030A0"/>
                </a:solidFill>
                <a:latin typeface="Century Gothic" panose="020B0502020202020204" pitchFamily="34" charset="0"/>
              </a:rPr>
              <a:t>This meant that girls and women could do anything that they wanted. </a:t>
            </a:r>
          </a:p>
          <a:p>
            <a:r>
              <a:rPr lang="en-GB" sz="1600" dirty="0">
                <a:solidFill>
                  <a:srgbClr val="7030A0"/>
                </a:solidFill>
                <a:latin typeface="Century Gothic" panose="020B0502020202020204" pitchFamily="34" charset="0"/>
              </a:rPr>
              <a:t>They later  released a book called ‘Girl Power’.</a:t>
            </a:r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EF2C44D-AE60-7D61-963F-18C23AB5B0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029" t="1451" r="4360"/>
          <a:stretch>
            <a:fillRect/>
          </a:stretch>
        </p:blipFill>
        <p:spPr>
          <a:xfrm>
            <a:off x="5136777" y="127191"/>
            <a:ext cx="3830545" cy="2589116"/>
          </a:xfrm>
          <a:prstGeom prst="rect">
            <a:avLst/>
          </a:prstGeom>
        </p:spPr>
      </p:pic>
      <p:sp>
        <p:nvSpPr>
          <p:cNvPr id="8" name="Text 1">
            <a:extLst>
              <a:ext uri="{FF2B5EF4-FFF2-40B4-BE49-F238E27FC236}">
                <a16:creationId xmlns:a16="http://schemas.microsoft.com/office/drawing/2014/main" id="{C02A1C59-F5E0-DA98-117A-7FE0816C0260}"/>
              </a:ext>
            </a:extLst>
          </p:cNvPr>
          <p:cNvSpPr/>
          <p:nvPr/>
        </p:nvSpPr>
        <p:spPr>
          <a:xfrm>
            <a:off x="217022" y="6106609"/>
            <a:ext cx="5094566" cy="6463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1400" dirty="0">
                <a:latin typeface="Century Gothic" panose="020B0502020202020204" pitchFamily="34" charset="0"/>
              </a:rPr>
              <a:t>The band performed at the closing ceremony of the London 2012 Olympic Games. They performed on the top of a taxi which each of them entered the stadium on.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AC0D77D-E48B-0B06-A508-CD0C407D22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6679" y="2898719"/>
            <a:ext cx="4960098" cy="3120835"/>
          </a:xfrm>
          <a:prstGeom prst="roundRect">
            <a:avLst>
              <a:gd name="adj" fmla="val 0"/>
            </a:avLst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FB89422-76A4-F796-0EE8-F4C0C96B24C0}"/>
              </a:ext>
            </a:extLst>
          </p:cNvPr>
          <p:cNvSpPr txBox="1"/>
          <p:nvPr/>
        </p:nvSpPr>
        <p:spPr>
          <a:xfrm>
            <a:off x="5607424" y="3106271"/>
            <a:ext cx="353657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Century Gothic" panose="020B0502020202020204" pitchFamily="34" charset="0"/>
              </a:rPr>
              <a:t>Original Name:</a:t>
            </a:r>
            <a:r>
              <a:rPr lang="en-GB" sz="1600" dirty="0">
                <a:latin typeface="Century Gothic" panose="020B0502020202020204" pitchFamily="34" charset="0"/>
              </a:rPr>
              <a:t> Before they were the Spice Girls, the band was originally named "Touch". </a:t>
            </a:r>
          </a:p>
          <a:p>
            <a:endParaRPr lang="en-GB" sz="1600" b="1" dirty="0">
              <a:latin typeface="Century Gothic" panose="020B0502020202020204" pitchFamily="34" charset="0"/>
            </a:endParaRPr>
          </a:p>
          <a:p>
            <a:r>
              <a:rPr lang="en-GB" sz="1600" b="1" dirty="0">
                <a:latin typeface="Century Gothic" panose="020B0502020202020204" pitchFamily="34" charset="0"/>
              </a:rPr>
              <a:t>The Nicknames:</a:t>
            </a:r>
            <a:r>
              <a:rPr lang="en-GB" sz="1600" dirty="0">
                <a:latin typeface="Century Gothic" panose="020B0502020202020204" pitchFamily="34" charset="0"/>
              </a:rPr>
              <a:t>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entury Gothic" panose="020B0502020202020204" pitchFamily="34" charset="0"/>
              </a:rPr>
              <a:t>Scary (Mel B)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entury Gothic" panose="020B0502020202020204" pitchFamily="34" charset="0"/>
              </a:rPr>
              <a:t>Baby (Emma Bunton)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entury Gothic" panose="020B0502020202020204" pitchFamily="34" charset="0"/>
              </a:rPr>
              <a:t>Sporty (Mel C)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entury Gothic" panose="020B0502020202020204" pitchFamily="34" charset="0"/>
              </a:rPr>
              <a:t>Posh (Victoria Beckham)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entury Gothic" panose="020B0502020202020204" pitchFamily="34" charset="0"/>
              </a:rPr>
              <a:t>Ginger (Geri Halliwell)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entury Gothic" panose="020B0502020202020204" pitchFamily="34" charset="0"/>
              </a:rPr>
              <a:t>These were given to the girls by </a:t>
            </a:r>
            <a:r>
              <a:rPr lang="en-GB" sz="1600" i="1" dirty="0">
                <a:latin typeface="Century Gothic" panose="020B0502020202020204" pitchFamily="34" charset="0"/>
              </a:rPr>
              <a:t>Top of the Pops Magazine</a:t>
            </a:r>
            <a:r>
              <a:rPr lang="en-GB" sz="1600" dirty="0">
                <a:latin typeface="Century Gothic" panose="020B0502020202020204" pitchFamily="34" charset="0"/>
              </a:rPr>
              <a:t> in 1996 and quickly stuck</a:t>
            </a:r>
            <a:endParaRPr lang="en-US" sz="16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1980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NSYNC, Lance Bass, Joey Fatone, Justin Timberlake, JC Chasez, Chris Kirkpatrick">
            <a:extLst>
              <a:ext uri="{FF2B5EF4-FFF2-40B4-BE49-F238E27FC236}">
                <a16:creationId xmlns:a16="http://schemas.microsoft.com/office/drawing/2014/main" id="{62DE39D0-9BF2-73E5-8F82-14009C70E9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774" y="3811776"/>
            <a:ext cx="3379036" cy="2851024"/>
          </a:xfrm>
          <a:prstGeom prst="rect">
            <a:avLst/>
          </a:prstGeom>
        </p:spPr>
      </p:pic>
      <p:pic>
        <p:nvPicPr>
          <p:cNvPr id="7" name="Picture 6" descr="N'SYNC, 2004, Justin Timberlake, Lance Bass, Chris Kirkpatrick, Joey Fatone, JC Chasez, Jerseys">
            <a:extLst>
              <a:ext uri="{FF2B5EF4-FFF2-40B4-BE49-F238E27FC236}">
                <a16:creationId xmlns:a16="http://schemas.microsoft.com/office/drawing/2014/main" id="{E6015646-588C-71A1-3567-C66908E6C5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614" y="1302250"/>
            <a:ext cx="3379036" cy="2308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054149A-CC81-75C6-2842-539D3DB0D743}"/>
              </a:ext>
            </a:extLst>
          </p:cNvPr>
          <p:cNvSpPr txBox="1"/>
          <p:nvPr/>
        </p:nvSpPr>
        <p:spPr>
          <a:xfrm>
            <a:off x="3859707" y="318318"/>
            <a:ext cx="502367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They formed in Orlando Florida in 1995.</a:t>
            </a:r>
          </a:p>
          <a:p>
            <a:r>
              <a:rPr lang="en-GB" dirty="0">
                <a:latin typeface="Century Gothic" panose="020B0502020202020204" pitchFamily="34" charset="0"/>
              </a:rPr>
              <a:t> </a:t>
            </a:r>
          </a:p>
          <a:p>
            <a:r>
              <a:rPr lang="en-GB" dirty="0">
                <a:latin typeface="Century Gothic" panose="020B0502020202020204" pitchFamily="34" charset="0"/>
              </a:rPr>
              <a:t>The group had five members: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Lance Bass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JC Chasez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Joey Fatone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Chris Kirkpatrick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Justin Timberlake</a:t>
            </a: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1E231F-7D20-BB0D-B013-EEF51741BEBF}"/>
              </a:ext>
            </a:extLst>
          </p:cNvPr>
          <p:cNvSpPr txBox="1"/>
          <p:nvPr/>
        </p:nvSpPr>
        <p:spPr>
          <a:xfrm>
            <a:off x="336982" y="59734"/>
            <a:ext cx="396688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entury Gothic" panose="020B0502020202020204" pitchFamily="34" charset="0"/>
              </a:rPr>
              <a:t>NYSNC</a:t>
            </a:r>
          </a:p>
        </p:txBody>
      </p:sp>
      <p:pic>
        <p:nvPicPr>
          <p:cNvPr id="10" name="Picture 9" descr="Fly Facts About Justin Timberlake">
            <a:extLst>
              <a:ext uri="{FF2B5EF4-FFF2-40B4-BE49-F238E27FC236}">
                <a16:creationId xmlns:a16="http://schemas.microsoft.com/office/drawing/2014/main" id="{727B3B51-790A-76A5-3CB3-04293B5CEDC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594" r="18708"/>
          <a:stretch>
            <a:fillRect/>
          </a:stretch>
        </p:blipFill>
        <p:spPr>
          <a:xfrm>
            <a:off x="7162375" y="1302250"/>
            <a:ext cx="1588823" cy="115416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996D2F2-5327-05B4-7FB8-56B9DDB28F63}"/>
              </a:ext>
            </a:extLst>
          </p:cNvPr>
          <p:cNvSpPr txBox="1"/>
          <p:nvPr/>
        </p:nvSpPr>
        <p:spPr>
          <a:xfrm>
            <a:off x="3859708" y="2723861"/>
            <a:ext cx="502367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NSYNC has sold over 70 million records worldwide, making them one of the best-selling boy bands of all time.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They famously held the record for the highest one-week album sales in US history for 15 years.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The band split up in 2002 after their Celebrity tour so they could all pursue their own careers.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Justin Timberlake was the only member who had a successful career after the band.</a:t>
            </a:r>
            <a:endParaRPr lang="en-US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47309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143" y="-50166"/>
            <a:ext cx="4498715" cy="99107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000" b="1" dirty="0">
                <a:latin typeface="Century Gothic" panose="020B0502020202020204" pitchFamily="34" charset="0"/>
              </a:rPr>
              <a:t>Backstreet Boys</a:t>
            </a:r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060" y="2586994"/>
            <a:ext cx="2606040" cy="18288"/>
          </a:xfrm>
          <a:custGeom>
            <a:avLst/>
            <a:gdLst>
              <a:gd name="csX0" fmla="*/ 0 w 2606040"/>
              <a:gd name="csY0" fmla="*/ 0 h 18288"/>
              <a:gd name="csX1" fmla="*/ 625450 w 2606040"/>
              <a:gd name="csY1" fmla="*/ 0 h 18288"/>
              <a:gd name="csX2" fmla="*/ 1224839 w 2606040"/>
              <a:gd name="csY2" fmla="*/ 0 h 18288"/>
              <a:gd name="csX3" fmla="*/ 1824228 w 2606040"/>
              <a:gd name="csY3" fmla="*/ 0 h 18288"/>
              <a:gd name="csX4" fmla="*/ 2606040 w 2606040"/>
              <a:gd name="csY4" fmla="*/ 0 h 18288"/>
              <a:gd name="csX5" fmla="*/ 2606040 w 2606040"/>
              <a:gd name="csY5" fmla="*/ 18288 h 18288"/>
              <a:gd name="csX6" fmla="*/ 1902409 w 2606040"/>
              <a:gd name="csY6" fmla="*/ 18288 h 18288"/>
              <a:gd name="csX7" fmla="*/ 1276960 w 2606040"/>
              <a:gd name="csY7" fmla="*/ 18288 h 18288"/>
              <a:gd name="csX8" fmla="*/ 677570 w 2606040"/>
              <a:gd name="csY8" fmla="*/ 18288 h 18288"/>
              <a:gd name="csX9" fmla="*/ 0 w 2606040"/>
              <a:gd name="csY9" fmla="*/ 18288 h 18288"/>
              <a:gd name="csX10" fmla="*/ 0 w 2606040"/>
              <a:gd name="csY10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2606040" h="18288" fill="none" extrusionOk="0">
                <a:moveTo>
                  <a:pt x="0" y="0"/>
                </a:moveTo>
                <a:cubicBezTo>
                  <a:pt x="266776" y="-600"/>
                  <a:pt x="322756" y="3201"/>
                  <a:pt x="625450" y="0"/>
                </a:cubicBezTo>
                <a:cubicBezTo>
                  <a:pt x="928144" y="-3201"/>
                  <a:pt x="968141" y="9269"/>
                  <a:pt x="1224839" y="0"/>
                </a:cubicBezTo>
                <a:cubicBezTo>
                  <a:pt x="1481537" y="-9269"/>
                  <a:pt x="1569059" y="21947"/>
                  <a:pt x="1824228" y="0"/>
                </a:cubicBezTo>
                <a:cubicBezTo>
                  <a:pt x="2079397" y="-21947"/>
                  <a:pt x="2326053" y="-10194"/>
                  <a:pt x="2606040" y="0"/>
                </a:cubicBezTo>
                <a:cubicBezTo>
                  <a:pt x="2605462" y="4771"/>
                  <a:pt x="2606793" y="12323"/>
                  <a:pt x="2606040" y="18288"/>
                </a:cubicBezTo>
                <a:cubicBezTo>
                  <a:pt x="2256758" y="31410"/>
                  <a:pt x="2173673" y="-12878"/>
                  <a:pt x="1902409" y="18288"/>
                </a:cubicBezTo>
                <a:cubicBezTo>
                  <a:pt x="1631145" y="49454"/>
                  <a:pt x="1461378" y="5466"/>
                  <a:pt x="1276960" y="18288"/>
                </a:cubicBezTo>
                <a:cubicBezTo>
                  <a:pt x="1092542" y="31110"/>
                  <a:pt x="890442" y="13213"/>
                  <a:pt x="677570" y="18288"/>
                </a:cubicBezTo>
                <a:cubicBezTo>
                  <a:pt x="464698" y="23364"/>
                  <a:pt x="187648" y="35837"/>
                  <a:pt x="0" y="18288"/>
                </a:cubicBezTo>
                <a:cubicBezTo>
                  <a:pt x="841" y="12879"/>
                  <a:pt x="-726" y="3977"/>
                  <a:pt x="0" y="0"/>
                </a:cubicBezTo>
                <a:close/>
              </a:path>
              <a:path w="2606040" h="18288" stroke="0" extrusionOk="0">
                <a:moveTo>
                  <a:pt x="0" y="0"/>
                </a:moveTo>
                <a:cubicBezTo>
                  <a:pt x="197231" y="3803"/>
                  <a:pt x="358914" y="-9291"/>
                  <a:pt x="599389" y="0"/>
                </a:cubicBezTo>
                <a:cubicBezTo>
                  <a:pt x="839864" y="9291"/>
                  <a:pt x="979371" y="8509"/>
                  <a:pt x="1303020" y="0"/>
                </a:cubicBezTo>
                <a:cubicBezTo>
                  <a:pt x="1626669" y="-8509"/>
                  <a:pt x="1726300" y="7440"/>
                  <a:pt x="1876349" y="0"/>
                </a:cubicBezTo>
                <a:cubicBezTo>
                  <a:pt x="2026398" y="-7440"/>
                  <a:pt x="2430712" y="17957"/>
                  <a:pt x="2606040" y="0"/>
                </a:cubicBezTo>
                <a:cubicBezTo>
                  <a:pt x="2605426" y="8857"/>
                  <a:pt x="2606544" y="13619"/>
                  <a:pt x="2606040" y="18288"/>
                </a:cubicBezTo>
                <a:cubicBezTo>
                  <a:pt x="2393024" y="2241"/>
                  <a:pt x="2191161" y="39259"/>
                  <a:pt x="1980590" y="18288"/>
                </a:cubicBezTo>
                <a:cubicBezTo>
                  <a:pt x="1770019" y="-2683"/>
                  <a:pt x="1476440" y="36114"/>
                  <a:pt x="1276960" y="18288"/>
                </a:cubicBezTo>
                <a:cubicBezTo>
                  <a:pt x="1077480" y="463"/>
                  <a:pt x="880988" y="42125"/>
                  <a:pt x="651510" y="18288"/>
                </a:cubicBezTo>
                <a:cubicBezTo>
                  <a:pt x="422032" y="-5549"/>
                  <a:pt x="130744" y="-1947"/>
                  <a:pt x="0" y="18288"/>
                </a:cubicBezTo>
                <a:cubicBezTo>
                  <a:pt x="-487" y="10816"/>
                  <a:pt x="-839" y="6058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6958" y="2872899"/>
            <a:ext cx="3753293" cy="39302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Century Gothic" panose="020B0502020202020204" pitchFamily="34" charset="0"/>
              </a:rPr>
              <a:t>The Backstreet Boys (BSB) are the highest-selling boy band of all time, with over 130 million records sold worldwide.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Century Gothic" panose="020B0502020202020204" pitchFamily="34" charset="0"/>
              </a:rPr>
              <a:t>Formed in Orlando, Florida in April 1993, the group uniquely features the cousin duo of Kevin Richardson and Brian Littrell.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Century Gothic" panose="020B0502020202020204" pitchFamily="34" charset="0"/>
              </a:rPr>
              <a:t>They are the only boy band to have their first ten albums reach the top 10 on the Billboard chart.</a:t>
            </a:r>
          </a:p>
        </p:txBody>
      </p:sp>
      <p:pic>
        <p:nvPicPr>
          <p:cNvPr id="6" name="Picture 5" descr="Backstreet Boys' U.S. Debut Album: An Oral History | Billboard">
            <a:extLst>
              <a:ext uri="{FF2B5EF4-FFF2-40B4-BE49-F238E27FC236}">
                <a16:creationId xmlns:a16="http://schemas.microsoft.com/office/drawing/2014/main" id="{D7D87A6D-7C2A-940F-EE94-23751B1663E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726" r="22059" b="-1"/>
          <a:stretch>
            <a:fillRect/>
          </a:stretch>
        </p:blipFill>
        <p:spPr>
          <a:xfrm>
            <a:off x="3983776" y="10"/>
            <a:ext cx="5159081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5901131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92" y="4231759"/>
            <a:ext cx="3754556" cy="179690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7200" b="1" dirty="0">
                <a:solidFill>
                  <a:srgbClr val="505F67"/>
                </a:solidFill>
                <a:latin typeface="Century Gothic" panose="020B0502020202020204" pitchFamily="34" charset="0"/>
              </a:rPr>
              <a:t>Westlife</a:t>
            </a:r>
          </a:p>
        </p:txBody>
      </p:sp>
      <p:pic>
        <p:nvPicPr>
          <p:cNvPr id="3" name="Picture 2" descr="Westlife: albums, songs, concerts | Deezer">
            <a:extLst>
              <a:ext uri="{FF2B5EF4-FFF2-40B4-BE49-F238E27FC236}">
                <a16:creationId xmlns:a16="http://schemas.microsoft.com/office/drawing/2014/main" id="{ECB3AEEA-132B-AE63-ADD8-4C10835C38E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3695" b="45725"/>
          <a:stretch>
            <a:fillRect/>
          </a:stretch>
        </p:blipFill>
        <p:spPr>
          <a:xfrm>
            <a:off x="20" y="10"/>
            <a:ext cx="9143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5" name="TextBox 4"/>
          <p:cNvSpPr txBox="1"/>
          <p:nvPr/>
        </p:nvSpPr>
        <p:spPr>
          <a:xfrm>
            <a:off x="4019106" y="3752850"/>
            <a:ext cx="5124893" cy="31051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Westlife is a highly successful Irish pop boy band formed in 1998.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dirty="0">
              <a:latin typeface="Century Gothic" panose="020B0502020202020204" pitchFamily="34" charset="0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They are best known for their soaring harmonies, 14 UK number-one singles, and massive international record sales.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dirty="0">
              <a:latin typeface="Century Gothic" panose="020B0502020202020204" pitchFamily="34" charset="0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They have sold over 55 million records and are one of the biggest-selling music groups in British and Irish history.</a:t>
            </a:r>
            <a:endParaRPr lang="en-US" sz="15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86166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ake That - British Pop Superstars | uDiscover Music">
            <a:extLst>
              <a:ext uri="{FF2B5EF4-FFF2-40B4-BE49-F238E27FC236}">
                <a16:creationId xmlns:a16="http://schemas.microsoft.com/office/drawing/2014/main" id="{62A31FC8-498E-6324-6E25-BC8BCB89634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l="14045" r="30013" b="-1"/>
          <a:stretch>
            <a:fillRect/>
          </a:stretch>
        </p:blipFill>
        <p:spPr>
          <a:xfrm>
            <a:off x="4348157" y="10"/>
            <a:ext cx="4795614" cy="514349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4DDEBDD-D8BD-41A6-8A0D-B00E3768B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31" y="0"/>
            <a:ext cx="4678557" cy="11164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7200" b="1" kern="1200" dirty="0">
                <a:solidFill>
                  <a:srgbClr val="8D2329"/>
                </a:solidFill>
                <a:latin typeface="Bauhaus 93" pitchFamily="82" charset="77"/>
                <a:cs typeface="Modak" pitchFamily="2" charset="77"/>
              </a:rPr>
              <a:t>Take That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-232" y="1225669"/>
            <a:ext cx="4348159" cy="56323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The group have had 28 top-40 singles, 20 top-10 and 17 top-5 singles on the UK singles chart.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Take That's original name was The Cutest Rush, made up of Gary Barlow and Mark Owen.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Then, when Robbie Williams, Howard Donald and Jason Orange joined the band, they called themselves Kick It for a while.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Of course, that didn't last long, and they changed their name to Take That and Party, before finally settling on Take That.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Take That have won a whopping eight BRIT Awards.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2434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9" name="Rectangle 48">
            <a:extLst>
              <a:ext uri="{FF2B5EF4-FFF2-40B4-BE49-F238E27FC236}">
                <a16:creationId xmlns:a16="http://schemas.microsoft.com/office/drawing/2014/main" id="{D1A4588A-55D5-49B8-BE41-54ACDCFF2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Destiny's Child - Wikipedia">
            <a:extLst>
              <a:ext uri="{FF2B5EF4-FFF2-40B4-BE49-F238E27FC236}">
                <a16:creationId xmlns:a16="http://schemas.microsoft.com/office/drawing/2014/main" id="{17B5B61A-AB3B-4D8D-914D-4896CB5A789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6154"/>
          <a:stretch>
            <a:fillRect/>
          </a:stretch>
        </p:blipFill>
        <p:spPr>
          <a:xfrm>
            <a:off x="20" y="10"/>
            <a:ext cx="9143980" cy="4465973"/>
          </a:xfrm>
          <a:prstGeom prst="rect">
            <a:avLst/>
          </a:prstGeom>
        </p:spPr>
      </p:pic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F97E7EA2-EDCD-47E9-81BC-415C606D1B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119552"/>
            <a:ext cx="7036903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5196" y="4203278"/>
            <a:ext cx="6417894" cy="5360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Destiny’s Child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5693" y="4956314"/>
            <a:ext cx="8963247" cy="18059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 dirty="0">
                <a:latin typeface="Century Gothic" panose="020B0502020202020204" pitchFamily="34" charset="0"/>
              </a:rPr>
              <a:t>Destiny’s Child </a:t>
            </a:r>
            <a:r>
              <a:rPr lang="en-GB" sz="1400" dirty="0">
                <a:latin typeface="Century Gothic" panose="020B0502020202020204" pitchFamily="34" charset="0"/>
              </a:rPr>
              <a:t>was a legendary American R&amp;B and pop girl group. Formed in Houston, Texas in 1990, the group achieved massive global success, becoming one of the best-selling female groups of all time. Their final and most famous lineup consisted of Beyoncé, Kelly Rowland, and Michelle Williams. </a:t>
            </a:r>
          </a:p>
          <a:p>
            <a:pPr marL="285750"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 dirty="0">
                <a:latin typeface="Century Gothic" panose="020B0502020202020204" pitchFamily="34" charset="0"/>
              </a:rPr>
              <a:t>Original Name:</a:t>
            </a:r>
            <a:r>
              <a:rPr lang="en-GB" sz="1400" dirty="0">
                <a:latin typeface="Century Gothic" panose="020B0502020202020204" pitchFamily="34" charset="0"/>
              </a:rPr>
              <a:t> Before they were named Destiny's Child, the group performed as "Girl's Tyme" and even competed on the television show </a:t>
            </a:r>
            <a:r>
              <a:rPr lang="en-GB" sz="1400" i="1" dirty="0">
                <a:latin typeface="Century Gothic" panose="020B0502020202020204" pitchFamily="34" charset="0"/>
              </a:rPr>
              <a:t>Star Search</a:t>
            </a:r>
            <a:r>
              <a:rPr lang="en-GB" sz="1400" dirty="0">
                <a:latin typeface="Century Gothic" panose="020B0502020202020204" pitchFamily="34" charset="0"/>
              </a:rPr>
              <a:t> in 1993. </a:t>
            </a:r>
          </a:p>
          <a:p>
            <a:pPr marL="285750"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 dirty="0">
                <a:latin typeface="Century Gothic" panose="020B0502020202020204" pitchFamily="34" charset="0"/>
              </a:rPr>
              <a:t>The Name Origin:</a:t>
            </a:r>
            <a:r>
              <a:rPr lang="en-GB" sz="1400" dirty="0">
                <a:latin typeface="Century Gothic" panose="020B0502020202020204" pitchFamily="34" charset="0"/>
              </a:rPr>
              <a:t> The name Destiny's Child was inspired by a passage in the biblical Book of Isaiah, chosen by Beyoncé's mother, Tina Knowles.</a:t>
            </a:r>
            <a:endParaRPr lang="en-US" sz="14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6262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1595A09-E336-4D1B-9B3A-06A2287A54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" y="4688959"/>
            <a:ext cx="3171174" cy="1500900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5400" b="1" dirty="0"/>
              <a:t>Girls Aloud</a:t>
            </a:r>
          </a:p>
        </p:txBody>
      </p:sp>
      <p:pic>
        <p:nvPicPr>
          <p:cNvPr id="3" name="Picture 2" descr="Girls Aloud: It's 20 years since pop greats were born on Popstars The  Rivals - BBC News">
            <a:extLst>
              <a:ext uri="{FF2B5EF4-FFF2-40B4-BE49-F238E27FC236}">
                <a16:creationId xmlns:a16="http://schemas.microsoft.com/office/drawing/2014/main" id="{FEC1B596-92FF-5F0A-AC52-AA423F4AE18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1375"/>
          <a:stretch>
            <a:fillRect/>
          </a:stretch>
        </p:blipFill>
        <p:spPr>
          <a:xfrm>
            <a:off x="20" y="10"/>
            <a:ext cx="9143980" cy="4558420"/>
          </a:xfrm>
          <a:custGeom>
            <a:avLst/>
            <a:gdLst/>
            <a:ahLst/>
            <a:cxnLst/>
            <a:rect l="l" t="t" r="r" b="b"/>
            <a:pathLst>
              <a:path w="12188952" h="4558430">
                <a:moveTo>
                  <a:pt x="6789701" y="4490221"/>
                </a:moveTo>
                <a:lnTo>
                  <a:pt x="6788702" y="4490299"/>
                </a:lnTo>
                <a:lnTo>
                  <a:pt x="6788476" y="4490833"/>
                </a:lnTo>
                <a:close/>
                <a:moveTo>
                  <a:pt x="0" y="0"/>
                </a:moveTo>
                <a:lnTo>
                  <a:pt x="12188952" y="0"/>
                </a:lnTo>
                <a:lnTo>
                  <a:pt x="12188952" y="3596895"/>
                </a:lnTo>
                <a:lnTo>
                  <a:pt x="12061096" y="3635026"/>
                </a:lnTo>
                <a:cubicBezTo>
                  <a:pt x="11933500" y="3671240"/>
                  <a:pt x="11805390" y="3705769"/>
                  <a:pt x="11676800" y="3738601"/>
                </a:cubicBezTo>
                <a:cubicBezTo>
                  <a:pt x="11262789" y="3846108"/>
                  <a:pt x="10845343" y="3939710"/>
                  <a:pt x="10425355" y="4022140"/>
                </a:cubicBezTo>
                <a:cubicBezTo>
                  <a:pt x="10092810" y="4087351"/>
                  <a:pt x="9759033" y="4145748"/>
                  <a:pt x="9424022" y="4197302"/>
                </a:cubicBezTo>
                <a:cubicBezTo>
                  <a:pt x="9102997" y="4246959"/>
                  <a:pt x="8781133" y="4291526"/>
                  <a:pt x="8458419" y="4331003"/>
                </a:cubicBezTo>
                <a:cubicBezTo>
                  <a:pt x="8211360" y="4361169"/>
                  <a:pt x="7963792" y="4386742"/>
                  <a:pt x="7715970" y="4410950"/>
                </a:cubicBezTo>
                <a:lnTo>
                  <a:pt x="6951716" y="4476730"/>
                </a:lnTo>
                <a:lnTo>
                  <a:pt x="6936303" y="4478801"/>
                </a:lnTo>
                <a:lnTo>
                  <a:pt x="6790448" y="4490162"/>
                </a:lnTo>
                <a:lnTo>
                  <a:pt x="6799941" y="4491982"/>
                </a:lnTo>
                <a:cubicBezTo>
                  <a:pt x="6811623" y="4492448"/>
                  <a:pt x="6823734" y="4490275"/>
                  <a:pt x="6835432" y="4490275"/>
                </a:cubicBezTo>
                <a:cubicBezTo>
                  <a:pt x="6851580" y="4490275"/>
                  <a:pt x="6867729" y="4487668"/>
                  <a:pt x="6884003" y="4487297"/>
                </a:cubicBezTo>
                <a:cubicBezTo>
                  <a:pt x="7115805" y="4481835"/>
                  <a:pt x="7347351" y="4469668"/>
                  <a:pt x="7578771" y="4454770"/>
                </a:cubicBezTo>
                <a:cubicBezTo>
                  <a:pt x="7927552" y="4432302"/>
                  <a:pt x="8276080" y="4404123"/>
                  <a:pt x="8623845" y="4367873"/>
                </a:cubicBezTo>
                <a:cubicBezTo>
                  <a:pt x="8909939" y="4338575"/>
                  <a:pt x="9195310" y="4303940"/>
                  <a:pt x="9479970" y="4263967"/>
                </a:cubicBezTo>
                <a:cubicBezTo>
                  <a:pt x="9864901" y="4209593"/>
                  <a:pt x="10248014" y="4144879"/>
                  <a:pt x="10629308" y="4069810"/>
                </a:cubicBezTo>
                <a:cubicBezTo>
                  <a:pt x="11090114" y="3978690"/>
                  <a:pt x="11546975" y="3871184"/>
                  <a:pt x="11998498" y="3743816"/>
                </a:cubicBezTo>
                <a:lnTo>
                  <a:pt x="12188952" y="3687715"/>
                </a:lnTo>
                <a:lnTo>
                  <a:pt x="12188952" y="3742439"/>
                </a:lnTo>
                <a:lnTo>
                  <a:pt x="11829257" y="3846853"/>
                </a:lnTo>
                <a:cubicBezTo>
                  <a:pt x="11534769" y="3926550"/>
                  <a:pt x="11238120" y="3997436"/>
                  <a:pt x="10939183" y="4061368"/>
                </a:cubicBezTo>
                <a:cubicBezTo>
                  <a:pt x="10622824" y="4129150"/>
                  <a:pt x="10304941" y="4189147"/>
                  <a:pt x="9985530" y="4241373"/>
                </a:cubicBezTo>
                <a:cubicBezTo>
                  <a:pt x="9720036" y="4284822"/>
                  <a:pt x="9453814" y="4323467"/>
                  <a:pt x="9186882" y="4357320"/>
                </a:cubicBezTo>
                <a:cubicBezTo>
                  <a:pt x="8984197" y="4382894"/>
                  <a:pt x="8781514" y="4406977"/>
                  <a:pt x="8578198" y="4426839"/>
                </a:cubicBezTo>
                <a:cubicBezTo>
                  <a:pt x="8340547" y="4449559"/>
                  <a:pt x="8102644" y="4471034"/>
                  <a:pt x="7864358" y="4488290"/>
                </a:cubicBezTo>
                <a:cubicBezTo>
                  <a:pt x="7554994" y="4510634"/>
                  <a:pt x="7245502" y="4528512"/>
                  <a:pt x="6935502" y="4539684"/>
                </a:cubicBezTo>
                <a:cubicBezTo>
                  <a:pt x="6782917" y="4545147"/>
                  <a:pt x="6630334" y="4548995"/>
                  <a:pt x="6477750" y="4553587"/>
                </a:cubicBezTo>
                <a:cubicBezTo>
                  <a:pt x="6439195" y="4551503"/>
                  <a:pt x="6400529" y="4553128"/>
                  <a:pt x="6362294" y="4558430"/>
                </a:cubicBezTo>
                <a:lnTo>
                  <a:pt x="6057129" y="4558430"/>
                </a:lnTo>
                <a:lnTo>
                  <a:pt x="5977784" y="4553836"/>
                </a:lnTo>
                <a:cubicBezTo>
                  <a:pt x="5740261" y="4541423"/>
                  <a:pt x="5502739" y="4527644"/>
                  <a:pt x="5265087" y="4517587"/>
                </a:cubicBezTo>
                <a:cubicBezTo>
                  <a:pt x="4958267" y="4505171"/>
                  <a:pt x="4651826" y="4484691"/>
                  <a:pt x="4346277" y="4455517"/>
                </a:cubicBezTo>
                <a:cubicBezTo>
                  <a:pt x="4021654" y="4424605"/>
                  <a:pt x="3697795" y="4389970"/>
                  <a:pt x="3373045" y="4356948"/>
                </a:cubicBezTo>
                <a:cubicBezTo>
                  <a:pt x="3035412" y="4322686"/>
                  <a:pt x="2698456" y="4283047"/>
                  <a:pt x="2362173" y="4238021"/>
                </a:cubicBezTo>
                <a:cubicBezTo>
                  <a:pt x="1984692" y="4187868"/>
                  <a:pt x="1608364" y="4130142"/>
                  <a:pt x="1233177" y="4064845"/>
                </a:cubicBezTo>
                <a:cubicBezTo>
                  <a:pt x="842181" y="3996132"/>
                  <a:pt x="453758" y="3917644"/>
                  <a:pt x="68500" y="3825138"/>
                </a:cubicBezTo>
                <a:lnTo>
                  <a:pt x="0" y="3807783"/>
                </a:lnTo>
                <a:lnTo>
                  <a:pt x="0" y="3751294"/>
                </a:lnTo>
                <a:lnTo>
                  <a:pt x="72441" y="3770071"/>
                </a:lnTo>
                <a:cubicBezTo>
                  <a:pt x="247961" y="3812249"/>
                  <a:pt x="424164" y="3851509"/>
                  <a:pt x="600716" y="3888441"/>
                </a:cubicBezTo>
                <a:cubicBezTo>
                  <a:pt x="988279" y="3969255"/>
                  <a:pt x="1378133" y="4038153"/>
                  <a:pt x="1769512" y="4098609"/>
                </a:cubicBezTo>
                <a:cubicBezTo>
                  <a:pt x="2052426" y="4142185"/>
                  <a:pt x="2335725" y="4182282"/>
                  <a:pt x="2613554" y="4215551"/>
                </a:cubicBezTo>
                <a:cubicBezTo>
                  <a:pt x="2605544" y="4218158"/>
                  <a:pt x="2594611" y="4208102"/>
                  <a:pt x="2581134" y="4205620"/>
                </a:cubicBezTo>
                <a:cubicBezTo>
                  <a:pt x="2087178" y="4113668"/>
                  <a:pt x="1597684" y="4002775"/>
                  <a:pt x="1112635" y="3872923"/>
                </a:cubicBezTo>
                <a:cubicBezTo>
                  <a:pt x="880453" y="3810852"/>
                  <a:pt x="649713" y="3744374"/>
                  <a:pt x="420412" y="3673490"/>
                </a:cubicBezTo>
                <a:lnTo>
                  <a:pt x="0" y="3534573"/>
                </a:lnTo>
                <a:close/>
              </a:path>
            </a:pathLst>
          </a:custGeom>
        </p:spPr>
      </p:pic>
      <p:sp>
        <p:nvSpPr>
          <p:cNvPr id="12" name="sketch line">
            <a:extLst>
              <a:ext uri="{FF2B5EF4-FFF2-40B4-BE49-F238E27FC236}">
                <a16:creationId xmlns:a16="http://schemas.microsoft.com/office/drawing/2014/main" id="{3540989C-C7B8-473B-BF87-6F2DA6A900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74529" y="5470492"/>
            <a:ext cx="1371600" cy="13716"/>
          </a:xfrm>
          <a:custGeom>
            <a:avLst/>
            <a:gdLst>
              <a:gd name="csX0" fmla="*/ 0 w 1371600"/>
              <a:gd name="csY0" fmla="*/ 0 h 13716"/>
              <a:gd name="csX1" fmla="*/ 685800 w 1371600"/>
              <a:gd name="csY1" fmla="*/ 0 h 13716"/>
              <a:gd name="csX2" fmla="*/ 1371600 w 1371600"/>
              <a:gd name="csY2" fmla="*/ 0 h 13716"/>
              <a:gd name="csX3" fmla="*/ 1371600 w 1371600"/>
              <a:gd name="csY3" fmla="*/ 13716 h 13716"/>
              <a:gd name="csX4" fmla="*/ 713232 w 1371600"/>
              <a:gd name="csY4" fmla="*/ 13716 h 13716"/>
              <a:gd name="csX5" fmla="*/ 0 w 1371600"/>
              <a:gd name="csY5" fmla="*/ 13716 h 13716"/>
              <a:gd name="csX6" fmla="*/ 0 w 1371600"/>
              <a:gd name="csY6" fmla="*/ 0 h 1371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1371600" h="13716" fill="none" extrusionOk="0">
                <a:moveTo>
                  <a:pt x="0" y="0"/>
                </a:moveTo>
                <a:cubicBezTo>
                  <a:pt x="247303" y="31625"/>
                  <a:pt x="422310" y="-25629"/>
                  <a:pt x="685800" y="0"/>
                </a:cubicBezTo>
                <a:cubicBezTo>
                  <a:pt x="949290" y="25629"/>
                  <a:pt x="1192357" y="6696"/>
                  <a:pt x="1371600" y="0"/>
                </a:cubicBezTo>
                <a:cubicBezTo>
                  <a:pt x="1371127" y="2892"/>
                  <a:pt x="1371229" y="8681"/>
                  <a:pt x="1371600" y="13716"/>
                </a:cubicBezTo>
                <a:cubicBezTo>
                  <a:pt x="1107995" y="21892"/>
                  <a:pt x="1033361" y="28370"/>
                  <a:pt x="713232" y="13716"/>
                </a:cubicBezTo>
                <a:cubicBezTo>
                  <a:pt x="393103" y="-938"/>
                  <a:pt x="289343" y="38649"/>
                  <a:pt x="0" y="13716"/>
                </a:cubicBezTo>
                <a:cubicBezTo>
                  <a:pt x="227" y="7219"/>
                  <a:pt x="197" y="5990"/>
                  <a:pt x="0" y="0"/>
                </a:cubicBezTo>
                <a:close/>
              </a:path>
              <a:path w="1371600" h="13716" stroke="0" extrusionOk="0">
                <a:moveTo>
                  <a:pt x="0" y="0"/>
                </a:moveTo>
                <a:cubicBezTo>
                  <a:pt x="170249" y="-24099"/>
                  <a:pt x="504634" y="14338"/>
                  <a:pt x="644652" y="0"/>
                </a:cubicBezTo>
                <a:cubicBezTo>
                  <a:pt x="784670" y="-14338"/>
                  <a:pt x="1087773" y="8679"/>
                  <a:pt x="1371600" y="0"/>
                </a:cubicBezTo>
                <a:cubicBezTo>
                  <a:pt x="1372228" y="6235"/>
                  <a:pt x="1371259" y="10206"/>
                  <a:pt x="1371600" y="13716"/>
                </a:cubicBezTo>
                <a:cubicBezTo>
                  <a:pt x="1176823" y="-5981"/>
                  <a:pt x="900830" y="5417"/>
                  <a:pt x="713232" y="13716"/>
                </a:cubicBezTo>
                <a:cubicBezTo>
                  <a:pt x="525634" y="22015"/>
                  <a:pt x="282837" y="1152"/>
                  <a:pt x="0" y="13716"/>
                </a:cubicBezTo>
                <a:cubicBezTo>
                  <a:pt x="596" y="8712"/>
                  <a:pt x="320" y="3422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61569767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3490720" y="4558431"/>
            <a:ext cx="5609846" cy="22995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Girls Aloud are a highly successful British-Irish pop group formed in 2002 on the ITV show </a:t>
            </a:r>
            <a:r>
              <a:rPr lang="en-US" sz="2000" i="1" dirty="0"/>
              <a:t>Popstars: The Rivals</a:t>
            </a:r>
            <a:r>
              <a:rPr lang="en-US" sz="2000" dirty="0"/>
              <a:t>.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They hold a Guinness World Record for achieving 20 consecutive UK Top 10 singles.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The lineup consisted of Cheryl, Nadine Coyle, Sarah Harding, Nicola Roberts, and Kimberley Walsh. </a:t>
            </a:r>
          </a:p>
        </p:txBody>
      </p:sp>
    </p:spTree>
    <p:extLst>
      <p:ext uri="{BB962C8B-B14F-4D97-AF65-F5344CB8AC3E}">
        <p14:creationId xmlns:p14="http://schemas.microsoft.com/office/powerpoint/2010/main" val="13572662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718</TotalTime>
  <Words>669</Words>
  <Application>Microsoft Macintosh PowerPoint</Application>
  <PresentationFormat>On-screen Show (4:3)</PresentationFormat>
  <Paragraphs>76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Bauhaus 93</vt:lpstr>
      <vt:lpstr>Calibri</vt:lpstr>
      <vt:lpstr>Calibri Light</vt:lpstr>
      <vt:lpstr>Century Gothic</vt:lpstr>
      <vt:lpstr>Office Theme</vt:lpstr>
      <vt:lpstr>PowerPoint Presentation</vt:lpstr>
      <vt:lpstr>The Spice Girls</vt:lpstr>
      <vt:lpstr>PowerPoint Presentation</vt:lpstr>
      <vt:lpstr>Backstreet Boys</vt:lpstr>
      <vt:lpstr>Westlife</vt:lpstr>
      <vt:lpstr>Take That</vt:lpstr>
      <vt:lpstr>Destiny’s Child</vt:lpstr>
      <vt:lpstr>Girls Aloud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Richmond</dc:creator>
  <cp:lastModifiedBy>Bosham Primary School Head Teacher</cp:lastModifiedBy>
  <cp:revision>56</cp:revision>
  <cp:lastPrinted>2025-07-22T12:59:22Z</cp:lastPrinted>
  <dcterms:created xsi:type="dcterms:W3CDTF">2024-07-24T11:51:46Z</dcterms:created>
  <dcterms:modified xsi:type="dcterms:W3CDTF">2026-05-31T19:37:21Z</dcterms:modified>
</cp:coreProperties>
</file>