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63" r:id="rId3"/>
    <p:sldId id="264" r:id="rId4"/>
    <p:sldId id="265" r:id="rId5"/>
    <p:sldId id="266" r:id="rId6"/>
    <p:sldId id="267" r:id="rId7"/>
    <p:sldId id="268" r:id="rId8"/>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30A0"/>
    <a:srgbClr val="BC7A95"/>
    <a:srgbClr val="AC0209"/>
    <a:srgbClr val="D6740D"/>
    <a:srgbClr val="6C0004"/>
    <a:srgbClr val="C66210"/>
    <a:srgbClr val="FF2F92"/>
    <a:srgbClr val="0432FF"/>
    <a:srgbClr val="941651"/>
    <a:srgbClr val="008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52"/>
    <p:restoredTop sz="94615"/>
  </p:normalViewPr>
  <p:slideViewPr>
    <p:cSldViewPr snapToGrid="0" snapToObjects="1">
      <p:cViewPr varScale="1">
        <p:scale>
          <a:sx n="100" d="100"/>
          <a:sy n="100" d="100"/>
        </p:scale>
        <p:origin x="8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22/07/2025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257246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22/07/2025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24311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8FEE2A9-7791-5C46-9D01-451C66CA9C81}" type="datetimeFigureOut">
              <a:rPr lang="en-GB" smtClean="0"/>
              <a:t>22/07/2025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551594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FEE2A9-7791-5C46-9D01-451C66CA9C81}" type="datetimeFigureOut">
              <a:rPr lang="en-GB" smtClean="0"/>
              <a:t>22/07/2025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95229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FEE2A9-7791-5C46-9D01-451C66CA9C81}" type="datetimeFigureOut">
              <a:rPr lang="en-GB" smtClean="0"/>
              <a:t>22/07/2025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4015007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FEE2A9-7791-5C46-9D01-451C66CA9C81}" type="datetimeFigureOut">
              <a:rPr lang="en-GB" smtClean="0"/>
              <a:t>22/07/2025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6785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FEE2A9-7791-5C46-9D01-451C66CA9C81}" type="datetimeFigureOut">
              <a:rPr lang="en-GB" smtClean="0"/>
              <a:t>22/07/2025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394815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FEE2A9-7791-5C46-9D01-451C66CA9C81}" type="datetimeFigureOut">
              <a:rPr lang="en-GB" smtClean="0"/>
              <a:t>22/07/2025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1153113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8FEE2A9-7791-5C46-9D01-451C66CA9C81}" type="datetimeFigureOut">
              <a:rPr lang="en-GB" smtClean="0"/>
              <a:t>22/07/2025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221387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22/07/2025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3602803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FEE2A9-7791-5C46-9D01-451C66CA9C81}" type="datetimeFigureOut">
              <a:rPr lang="en-GB" smtClean="0"/>
              <a:t>22/07/2025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52935A-05FF-004F-9BE5-07878A1333A2}" type="slidenum">
              <a:rPr lang="en-GB" smtClean="0"/>
              <a:t>‹#›</a:t>
            </a:fld>
            <a:endParaRPr lang="en-GB"/>
          </a:p>
        </p:txBody>
      </p:sp>
    </p:spTree>
    <p:extLst>
      <p:ext uri="{BB962C8B-B14F-4D97-AF65-F5344CB8AC3E}">
        <p14:creationId xmlns:p14="http://schemas.microsoft.com/office/powerpoint/2010/main" val="2825630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EE2A9-7791-5C46-9D01-451C66CA9C81}" type="datetimeFigureOut">
              <a:rPr lang="en-GB" smtClean="0"/>
              <a:t>22/07/2025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2935A-05FF-004F-9BE5-07878A1333A2}" type="slidenum">
              <a:rPr lang="en-GB" smtClean="0"/>
              <a:t>‹#›</a:t>
            </a:fld>
            <a:endParaRPr lang="en-GB"/>
          </a:p>
        </p:txBody>
      </p:sp>
    </p:spTree>
    <p:extLst>
      <p:ext uri="{BB962C8B-B14F-4D97-AF65-F5344CB8AC3E}">
        <p14:creationId xmlns:p14="http://schemas.microsoft.com/office/powerpoint/2010/main" val="3328036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es country music really reflect the world around you? – Baptist News  Glob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3027FDD-8468-CC45-B1E9-6C1C742426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F7E65F-F44E-8541-B4A7-74C9E1308620}"/>
              </a:ext>
            </a:extLst>
          </p:cNvPr>
          <p:cNvSpPr>
            <a:spLocks noGrp="1"/>
          </p:cNvSpPr>
          <p:nvPr>
            <p:ph type="subTitle" idx="1"/>
          </p:nvPr>
        </p:nvSpPr>
        <p:spPr/>
        <p:txBody>
          <a:bodyPr/>
          <a:lstStyle/>
          <a:p>
            <a:endParaRPr lang="en-GB"/>
          </a:p>
        </p:txBody>
      </p:sp>
      <p:sp>
        <p:nvSpPr>
          <p:cNvPr id="6" name="Rectangle 5">
            <a:extLst>
              <a:ext uri="{FF2B5EF4-FFF2-40B4-BE49-F238E27FC236}">
                <a16:creationId xmlns:a16="http://schemas.microsoft.com/office/drawing/2014/main" id="{D0E47B3D-4BB1-CF40-96E6-A47CF81E7CBB}"/>
              </a:ext>
            </a:extLst>
          </p:cNvPr>
          <p:cNvSpPr/>
          <p:nvPr/>
        </p:nvSpPr>
        <p:spPr>
          <a:xfrm>
            <a:off x="233082" y="188259"/>
            <a:ext cx="8659906" cy="6481482"/>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FA6B8EA-E1B0-F648-8BDB-24AF88BD9F75}"/>
              </a:ext>
            </a:extLst>
          </p:cNvPr>
          <p:cNvSpPr txBox="1"/>
          <p:nvPr/>
        </p:nvSpPr>
        <p:spPr>
          <a:xfrm>
            <a:off x="591299" y="249553"/>
            <a:ext cx="7943472" cy="1569660"/>
          </a:xfrm>
          <a:prstGeom prst="rect">
            <a:avLst/>
          </a:prstGeom>
          <a:noFill/>
        </p:spPr>
        <p:txBody>
          <a:bodyPr wrap="square" rtlCol="0">
            <a:spAutoFit/>
          </a:bodyPr>
          <a:lstStyle/>
          <a:p>
            <a:pPr algn="ctr"/>
            <a:r>
              <a:rPr lang="en-GB" sz="9600" b="1" dirty="0" smtClean="0">
                <a:solidFill>
                  <a:srgbClr val="6C0004"/>
                </a:solidFill>
                <a:latin typeface="Century Gothic" panose="020B0502020202020204" pitchFamily="34" charset="0"/>
              </a:rPr>
              <a:t>Country</a:t>
            </a:r>
            <a:endParaRPr lang="en-GB" sz="9600" b="1" dirty="0">
              <a:solidFill>
                <a:srgbClr val="6C0004"/>
              </a:solidFill>
              <a:latin typeface="Century Gothic" panose="020B0502020202020204" pitchFamily="34" charset="0"/>
            </a:endParaRPr>
          </a:p>
        </p:txBody>
      </p:sp>
      <p:graphicFrame>
        <p:nvGraphicFramePr>
          <p:cNvPr id="8" name="Table 7">
            <a:extLst>
              <a:ext uri="{FF2B5EF4-FFF2-40B4-BE49-F238E27FC236}">
                <a16:creationId xmlns:a16="http://schemas.microsoft.com/office/drawing/2014/main" id="{2F90E847-4725-E74F-80BE-C037055EE5FA}"/>
              </a:ext>
            </a:extLst>
          </p:cNvPr>
          <p:cNvGraphicFramePr>
            <a:graphicFrameLocks noGrp="1"/>
          </p:cNvGraphicFramePr>
          <p:nvPr>
            <p:extLst>
              <p:ext uri="{D42A27DB-BD31-4B8C-83A1-F6EECF244321}">
                <p14:modId xmlns:p14="http://schemas.microsoft.com/office/powerpoint/2010/main" val="2531641188"/>
              </p:ext>
            </p:extLst>
          </p:nvPr>
        </p:nvGraphicFramePr>
        <p:xfrm>
          <a:off x="1985296" y="2126117"/>
          <a:ext cx="5568255" cy="3779520"/>
        </p:xfrm>
        <a:graphic>
          <a:graphicData uri="http://schemas.openxmlformats.org/drawingml/2006/table">
            <a:tbl>
              <a:tblPr firstRow="1" bandRow="1">
                <a:tableStyleId>{5C22544A-7EE6-4342-B048-85BDC9FD1C3A}</a:tableStyleId>
              </a:tblPr>
              <a:tblGrid>
                <a:gridCol w="2666495">
                  <a:extLst>
                    <a:ext uri="{9D8B030D-6E8A-4147-A177-3AD203B41FA5}">
                      <a16:colId xmlns:a16="http://schemas.microsoft.com/office/drawing/2014/main" val="4175973042"/>
                    </a:ext>
                  </a:extLst>
                </a:gridCol>
                <a:gridCol w="2901760">
                  <a:extLst>
                    <a:ext uri="{9D8B030D-6E8A-4147-A177-3AD203B41FA5}">
                      <a16:colId xmlns:a16="http://schemas.microsoft.com/office/drawing/2014/main" val="3555930470"/>
                    </a:ext>
                  </a:extLst>
                </a:gridCol>
              </a:tblGrid>
              <a:tr h="370840">
                <a:tc>
                  <a:txBody>
                    <a:bodyPr/>
                    <a:lstStyle/>
                    <a:p>
                      <a:pPr algn="ctr"/>
                      <a:r>
                        <a:rPr lang="en-GB" sz="3200" dirty="0">
                          <a:ln>
                            <a:solidFill>
                              <a:sysClr val="windowText" lastClr="000000"/>
                            </a:solidFill>
                          </a:ln>
                          <a:solidFill>
                            <a:srgbClr val="6C0004"/>
                          </a:solidFill>
                          <a:latin typeface="Century Gothic" panose="020B0502020202020204" pitchFamily="34" charset="0"/>
                        </a:rPr>
                        <a:t>Artist / Band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n>
                            <a:solidFill>
                              <a:sysClr val="windowText" lastClr="000000"/>
                            </a:solidFill>
                          </a:ln>
                          <a:solidFill>
                            <a:srgbClr val="6C0004"/>
                          </a:solidFill>
                          <a:latin typeface="Century Gothic" panose="020B0502020202020204" pitchFamily="34" charset="0"/>
                        </a:rPr>
                        <a:t>Week Beginning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3485258354"/>
                  </a:ext>
                </a:extLst>
              </a:tr>
              <a:tr h="370840">
                <a:tc>
                  <a:txBody>
                    <a:bodyPr/>
                    <a:lstStyle/>
                    <a:p>
                      <a:r>
                        <a:rPr lang="en-GB" sz="2400" dirty="0" smtClean="0">
                          <a:latin typeface="Century Gothic" panose="020B0502020202020204" pitchFamily="34" charset="0"/>
                        </a:rPr>
                        <a:t>Dolly Parton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08.09.25.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2353852471"/>
                  </a:ext>
                </a:extLst>
              </a:tr>
              <a:tr h="370840">
                <a:tc>
                  <a:txBody>
                    <a:bodyPr/>
                    <a:lstStyle/>
                    <a:p>
                      <a:r>
                        <a:rPr lang="en-GB" sz="2400" dirty="0" smtClean="0">
                          <a:latin typeface="Century Gothic" panose="020B0502020202020204" pitchFamily="34" charset="0"/>
                        </a:rPr>
                        <a:t>Shania Twain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15.09.25.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2670384591"/>
                  </a:ext>
                </a:extLst>
              </a:tr>
              <a:tr h="370840">
                <a:tc>
                  <a:txBody>
                    <a:bodyPr/>
                    <a:lstStyle/>
                    <a:p>
                      <a:r>
                        <a:rPr lang="en-GB" sz="2400" dirty="0" smtClean="0">
                          <a:latin typeface="Century Gothic" panose="020B0502020202020204" pitchFamily="34" charset="0"/>
                        </a:rPr>
                        <a:t>Chris Stapleton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22.09.25.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4001230316"/>
                  </a:ext>
                </a:extLst>
              </a:tr>
              <a:tr h="370840">
                <a:tc>
                  <a:txBody>
                    <a:bodyPr/>
                    <a:lstStyle/>
                    <a:p>
                      <a:r>
                        <a:rPr lang="en-GB" sz="2400" dirty="0" smtClean="0">
                          <a:latin typeface="Century Gothic" panose="020B0502020202020204" pitchFamily="34" charset="0"/>
                        </a:rPr>
                        <a:t>Lainey Wilson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29.09.25.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778808631"/>
                  </a:ext>
                </a:extLst>
              </a:tr>
              <a:tr h="370840">
                <a:tc>
                  <a:txBody>
                    <a:bodyPr/>
                    <a:lstStyle/>
                    <a:p>
                      <a:r>
                        <a:rPr lang="en-GB" sz="2400" dirty="0" smtClean="0">
                          <a:latin typeface="Century Gothic" panose="020B0502020202020204" pitchFamily="34" charset="0"/>
                        </a:rPr>
                        <a:t>Jonny Cash</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06.10.25.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1750998341"/>
                  </a:ext>
                </a:extLst>
              </a:tr>
              <a:tr h="370840">
                <a:tc>
                  <a:txBody>
                    <a:bodyPr/>
                    <a:lstStyle/>
                    <a:p>
                      <a:r>
                        <a:rPr lang="en-GB" sz="2400" dirty="0" smtClean="0">
                          <a:latin typeface="Century Gothic" panose="020B0502020202020204" pitchFamily="34" charset="0"/>
                        </a:rPr>
                        <a:t>George</a:t>
                      </a:r>
                      <a:r>
                        <a:rPr lang="en-GB" sz="2400" baseline="0" dirty="0" smtClean="0">
                          <a:latin typeface="Century Gothic" panose="020B0502020202020204" pitchFamily="34" charset="0"/>
                        </a:rPr>
                        <a:t> Strait</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13.10.25.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950471641"/>
                  </a:ext>
                </a:extLst>
              </a:tr>
              <a:tr h="370840">
                <a:tc>
                  <a:txBody>
                    <a:bodyPr/>
                    <a:lstStyle/>
                    <a:p>
                      <a:r>
                        <a:rPr lang="en-GB" sz="2400" dirty="0" smtClean="0">
                          <a:latin typeface="Century Gothic" panose="020B0502020202020204" pitchFamily="34" charset="0"/>
                        </a:rPr>
                        <a:t>WSLE Focus</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smtClean="0">
                          <a:latin typeface="Century Gothic" panose="020B0502020202020204" pitchFamily="34" charset="0"/>
                        </a:rPr>
                        <a:t>20.10.25.</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3072706081"/>
                  </a:ext>
                </a:extLst>
              </a:tr>
            </a:tbl>
          </a:graphicData>
        </a:graphic>
      </p:graphicFrame>
      <p:sp>
        <p:nvSpPr>
          <p:cNvPr id="9" name="TextBox 8">
            <a:extLst>
              <a:ext uri="{FF2B5EF4-FFF2-40B4-BE49-F238E27FC236}">
                <a16:creationId xmlns:a16="http://schemas.microsoft.com/office/drawing/2014/main" id="{69A89A9E-35E4-F848-9EA1-521D86FE51E6}"/>
              </a:ext>
            </a:extLst>
          </p:cNvPr>
          <p:cNvSpPr txBox="1"/>
          <p:nvPr/>
        </p:nvSpPr>
        <p:spPr>
          <a:xfrm>
            <a:off x="7630122" y="6199878"/>
            <a:ext cx="1307939" cy="400110"/>
          </a:xfrm>
          <a:prstGeom prst="rect">
            <a:avLst/>
          </a:prstGeom>
          <a:noFill/>
        </p:spPr>
        <p:txBody>
          <a:bodyPr wrap="square" rtlCol="0">
            <a:spAutoFit/>
          </a:bodyPr>
          <a:lstStyle/>
          <a:p>
            <a:r>
              <a:rPr lang="en-GB" sz="2000" b="1" dirty="0">
                <a:solidFill>
                  <a:srgbClr val="6C0004"/>
                </a:solidFill>
                <a:latin typeface="Century Gothic" panose="020B0502020202020204" pitchFamily="34" charset="0"/>
              </a:rPr>
              <a:t>Term 1.1.</a:t>
            </a:r>
          </a:p>
        </p:txBody>
      </p:sp>
    </p:spTree>
    <p:extLst>
      <p:ext uri="{BB962C8B-B14F-4D97-AF65-F5344CB8AC3E}">
        <p14:creationId xmlns:p14="http://schemas.microsoft.com/office/powerpoint/2010/main" val="3463086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6AE71-A156-1D4B-9B2F-C12B5CAAD41E}"/>
              </a:ext>
            </a:extLst>
          </p:cNvPr>
          <p:cNvSpPr>
            <a:spLocks noGrp="1"/>
          </p:cNvSpPr>
          <p:nvPr>
            <p:ph type="title"/>
          </p:nvPr>
        </p:nvSpPr>
        <p:spPr>
          <a:xfrm>
            <a:off x="1" y="-68973"/>
            <a:ext cx="9144000" cy="1059573"/>
          </a:xfrm>
          <a:solidFill>
            <a:schemeClr val="bg1"/>
          </a:solidFill>
        </p:spPr>
        <p:txBody>
          <a:bodyPr>
            <a:normAutofit/>
          </a:bodyPr>
          <a:lstStyle/>
          <a:p>
            <a:pPr algn="ctr"/>
            <a:r>
              <a:rPr lang="en-GB" sz="6000" b="1" dirty="0" smtClean="0">
                <a:latin typeface="Century Gothic" panose="020B0502020202020204" pitchFamily="34" charset="0"/>
              </a:rPr>
              <a:t>Dolly Parton</a:t>
            </a:r>
            <a:endParaRPr lang="en-GB" sz="6000" b="1"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4A75AF18-74A1-C848-B1D0-AB0AAC9AAE95}"/>
              </a:ext>
            </a:extLst>
          </p:cNvPr>
          <p:cNvSpPr>
            <a:spLocks noGrp="1"/>
          </p:cNvSpPr>
          <p:nvPr>
            <p:ph idx="1"/>
          </p:nvPr>
        </p:nvSpPr>
        <p:spPr>
          <a:xfrm>
            <a:off x="117645" y="1219094"/>
            <a:ext cx="6692730" cy="3847980"/>
          </a:xfrm>
        </p:spPr>
        <p:txBody>
          <a:bodyPr>
            <a:normAutofit/>
          </a:bodyPr>
          <a:lstStyle/>
          <a:p>
            <a:pPr fontAlgn="base"/>
            <a:r>
              <a:rPr lang="en-GB" sz="1600" dirty="0">
                <a:latin typeface="Century Gothic" panose="020B0502020202020204" pitchFamily="34" charset="0"/>
              </a:rPr>
              <a:t>Dolly Parton is an American songwriter, singer, actress, author, businesswoman and humanitarian. Born in a poor part of Tennessee, Dolly was one of twelve children.</a:t>
            </a:r>
          </a:p>
          <a:p>
            <a:pPr fontAlgn="base"/>
            <a:r>
              <a:rPr lang="en-GB" sz="1600" dirty="0">
                <a:latin typeface="Century Gothic" panose="020B0502020202020204" pitchFamily="34" charset="0"/>
              </a:rPr>
              <a:t>Dolly’s first solo performances were at church when she was only 6 years olds. Her uncle bought her a guitar when she was eight and by the age of 10 she was singing professionally on the radio.</a:t>
            </a:r>
          </a:p>
          <a:p>
            <a:pPr fontAlgn="base"/>
            <a:r>
              <a:rPr lang="en-GB" sz="1600" dirty="0">
                <a:latin typeface="Century Gothic" panose="020B0502020202020204" pitchFamily="34" charset="0"/>
              </a:rPr>
              <a:t>Dolly is known as one of the best Country singers and composers of all time. </a:t>
            </a:r>
          </a:p>
          <a:p>
            <a:pPr fontAlgn="base"/>
            <a:r>
              <a:rPr lang="en-GB" sz="1600" dirty="0">
                <a:latin typeface="Century Gothic" panose="020B0502020202020204" pitchFamily="34" charset="0"/>
              </a:rPr>
              <a:t>Because her father could not read, helping children to love and read books is very important to her. She has set up her own charity called Dolly Parton’s Imagination Library. This began in 1995 in Tennessee, where Dolly was born. </a:t>
            </a:r>
          </a:p>
        </p:txBody>
      </p:sp>
      <p:sp>
        <p:nvSpPr>
          <p:cNvPr id="7" name="TextBox 6">
            <a:extLst>
              <a:ext uri="{FF2B5EF4-FFF2-40B4-BE49-F238E27FC236}">
                <a16:creationId xmlns:a16="http://schemas.microsoft.com/office/drawing/2014/main" id="{C7D8F4E1-3730-C94B-B002-4EDFFDF3CB07}"/>
              </a:ext>
            </a:extLst>
          </p:cNvPr>
          <p:cNvSpPr txBox="1"/>
          <p:nvPr/>
        </p:nvSpPr>
        <p:spPr>
          <a:xfrm>
            <a:off x="5157937" y="4876921"/>
            <a:ext cx="3738488" cy="1569660"/>
          </a:xfrm>
          <a:prstGeom prst="rect">
            <a:avLst/>
          </a:prstGeom>
          <a:noFill/>
        </p:spPr>
        <p:txBody>
          <a:bodyPr wrap="square" rtlCol="0">
            <a:spAutoFit/>
          </a:bodyPr>
          <a:lstStyle/>
          <a:p>
            <a:pPr fontAlgn="base"/>
            <a:r>
              <a:rPr lang="en-GB" sz="1600" dirty="0">
                <a:latin typeface="Century Gothic" panose="020B0502020202020204" pitchFamily="34" charset="0"/>
              </a:rPr>
              <a:t>Dolly has </a:t>
            </a:r>
            <a:r>
              <a:rPr lang="en-GB" sz="1600" dirty="0" smtClean="0">
                <a:latin typeface="Century Gothic" panose="020B0502020202020204" pitchFamily="34" charset="0"/>
              </a:rPr>
              <a:t>written over </a:t>
            </a:r>
            <a:r>
              <a:rPr lang="en-GB" sz="1600" dirty="0">
                <a:latin typeface="Century Gothic" panose="020B0502020202020204" pitchFamily="34" charset="0"/>
              </a:rPr>
              <a:t>3,000 songs</a:t>
            </a:r>
          </a:p>
          <a:p>
            <a:pPr fontAlgn="base"/>
            <a:endParaRPr lang="en-GB" sz="1600" dirty="0">
              <a:latin typeface="Century Gothic" panose="020B0502020202020204" pitchFamily="34" charset="0"/>
            </a:endParaRPr>
          </a:p>
          <a:p>
            <a:pPr fontAlgn="base"/>
            <a:r>
              <a:rPr lang="en-GB" sz="1600" dirty="0">
                <a:latin typeface="Century Gothic" panose="020B0502020202020204" pitchFamily="34" charset="0"/>
              </a:rPr>
              <a:t>She has 44 career Top 10 country albums, a record for any artist, and she has 110 career charted singles over the past 40 years. </a:t>
            </a:r>
          </a:p>
        </p:txBody>
      </p:sp>
      <p:pic>
        <p:nvPicPr>
          <p:cNvPr id="9" name="Picture 8">
            <a:extLst>
              <a:ext uri="{FF2B5EF4-FFF2-40B4-BE49-F238E27FC236}">
                <a16:creationId xmlns:a16="http://schemas.microsoft.com/office/drawing/2014/main" id="{C154BF8C-7C61-A8E9-3FB8-59C8ACF839CE}"/>
              </a:ext>
            </a:extLst>
          </p:cNvPr>
          <p:cNvPicPr>
            <a:picLocks noChangeAspect="1"/>
          </p:cNvPicPr>
          <p:nvPr/>
        </p:nvPicPr>
        <p:blipFill>
          <a:blip r:embed="rId2"/>
          <a:stretch>
            <a:fillRect/>
          </a:stretch>
        </p:blipFill>
        <p:spPr>
          <a:xfrm>
            <a:off x="7138972" y="1400612"/>
            <a:ext cx="1757453" cy="2481390"/>
          </a:xfrm>
          <a:prstGeom prst="rect">
            <a:avLst/>
          </a:prstGeom>
        </p:spPr>
      </p:pic>
      <p:pic>
        <p:nvPicPr>
          <p:cNvPr id="10" name="Picture 9">
            <a:extLst>
              <a:ext uri="{FF2B5EF4-FFF2-40B4-BE49-F238E27FC236}">
                <a16:creationId xmlns:a16="http://schemas.microsoft.com/office/drawing/2014/main" id="{1ED64240-EB0F-A5E9-80C0-C80D4C521F66}"/>
              </a:ext>
            </a:extLst>
          </p:cNvPr>
          <p:cNvPicPr>
            <a:picLocks noChangeAspect="1"/>
          </p:cNvPicPr>
          <p:nvPr/>
        </p:nvPicPr>
        <p:blipFill>
          <a:blip r:embed="rId3"/>
          <a:stretch>
            <a:fillRect/>
          </a:stretch>
        </p:blipFill>
        <p:spPr>
          <a:xfrm>
            <a:off x="716834" y="4589044"/>
            <a:ext cx="4207592" cy="2156390"/>
          </a:xfrm>
          <a:prstGeom prst="rect">
            <a:avLst/>
          </a:prstGeom>
        </p:spPr>
      </p:pic>
    </p:spTree>
    <p:extLst>
      <p:ext uri="{BB962C8B-B14F-4D97-AF65-F5344CB8AC3E}">
        <p14:creationId xmlns:p14="http://schemas.microsoft.com/office/powerpoint/2010/main" val="3623499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82547C9-C281-CF4B-9220-91159B16B706}"/>
              </a:ext>
            </a:extLst>
          </p:cNvPr>
          <p:cNvSpPr>
            <a:spLocks noGrp="1"/>
          </p:cNvSpPr>
          <p:nvPr>
            <p:ph type="title"/>
          </p:nvPr>
        </p:nvSpPr>
        <p:spPr>
          <a:xfrm>
            <a:off x="138897" y="155652"/>
            <a:ext cx="3804454" cy="2558973"/>
          </a:xfrm>
        </p:spPr>
        <p:txBody>
          <a:bodyPr>
            <a:noAutofit/>
          </a:bodyPr>
          <a:lstStyle/>
          <a:p>
            <a:pPr algn="ctr"/>
            <a:r>
              <a:rPr lang="en-GB" sz="6600" b="1" dirty="0">
                <a:solidFill>
                  <a:schemeClr val="accent4">
                    <a:lumMod val="75000"/>
                  </a:schemeClr>
                </a:solidFill>
                <a:latin typeface="Century Gothic" panose="020B0502020202020204" pitchFamily="34" charset="0"/>
              </a:rPr>
              <a:t>Shania Twain</a:t>
            </a:r>
          </a:p>
        </p:txBody>
      </p:sp>
      <p:sp>
        <p:nvSpPr>
          <p:cNvPr id="10" name="TextBox 9">
            <a:extLst>
              <a:ext uri="{FF2B5EF4-FFF2-40B4-BE49-F238E27FC236}">
                <a16:creationId xmlns:a16="http://schemas.microsoft.com/office/drawing/2014/main" id="{897B6C00-558E-EC40-90FC-722B0238F695}"/>
              </a:ext>
            </a:extLst>
          </p:cNvPr>
          <p:cNvSpPr txBox="1"/>
          <p:nvPr/>
        </p:nvSpPr>
        <p:spPr>
          <a:xfrm>
            <a:off x="24905" y="3124177"/>
            <a:ext cx="8862694" cy="3693319"/>
          </a:xfrm>
          <a:prstGeom prst="rect">
            <a:avLst/>
          </a:prstGeom>
          <a:noFill/>
        </p:spPr>
        <p:txBody>
          <a:bodyPr wrap="square" rtlCol="0">
            <a:spAutoFit/>
          </a:bodyPr>
          <a:lstStyle/>
          <a:p>
            <a:pPr marL="285750" indent="-285750">
              <a:buFont typeface="Arial" panose="020B0604020202020204" pitchFamily="34" charset="0"/>
              <a:buChar char="•"/>
            </a:pPr>
            <a:r>
              <a:rPr lang="en-GB" dirty="0" err="1">
                <a:latin typeface="Century Gothic" panose="020B0502020202020204" pitchFamily="34" charset="0"/>
              </a:rPr>
              <a:t>Eilleen</a:t>
            </a:r>
            <a:r>
              <a:rPr lang="en-GB" dirty="0">
                <a:latin typeface="Century Gothic" panose="020B0502020202020204" pitchFamily="34" charset="0"/>
              </a:rPr>
              <a:t> Regina "Shania" Twain is a famous Canadian singer and </a:t>
            </a:r>
            <a:r>
              <a:rPr lang="en-GB" dirty="0" smtClean="0">
                <a:latin typeface="Century Gothic" panose="020B0502020202020204" pitchFamily="34" charset="0"/>
              </a:rPr>
              <a:t>songwriter.</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She </a:t>
            </a:r>
            <a:r>
              <a:rPr lang="en-GB" dirty="0">
                <a:latin typeface="Century Gothic" panose="020B0502020202020204" pitchFamily="34" charset="0"/>
              </a:rPr>
              <a:t>was born on August 28, 1965.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Shania </a:t>
            </a:r>
            <a:r>
              <a:rPr lang="en-GB" dirty="0">
                <a:latin typeface="Century Gothic" panose="020B0502020202020204" pitchFamily="34" charset="0"/>
              </a:rPr>
              <a:t>Twain has sold over 100 million records worldwide.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This </a:t>
            </a:r>
            <a:r>
              <a:rPr lang="en-GB" dirty="0">
                <a:latin typeface="Century Gothic" panose="020B0502020202020204" pitchFamily="34" charset="0"/>
              </a:rPr>
              <a:t>makes her one of the best-selling music artists of all time.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She </a:t>
            </a:r>
            <a:r>
              <a:rPr lang="en-GB" dirty="0">
                <a:latin typeface="Century Gothic" panose="020B0502020202020204" pitchFamily="34" charset="0"/>
              </a:rPr>
              <a:t>is also the best-selling female country music artist ever.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People </a:t>
            </a:r>
            <a:r>
              <a:rPr lang="en-GB" dirty="0">
                <a:latin typeface="Century Gothic" panose="020B0502020202020204" pitchFamily="34" charset="0"/>
              </a:rPr>
              <a:t>often call her the "Queen of Country Pop". Billboard magazine recognized her as a top artist who blended country and pop music in the 1990s.</a:t>
            </a:r>
          </a:p>
        </p:txBody>
      </p:sp>
      <p:pic>
        <p:nvPicPr>
          <p:cNvPr id="2050" name="Picture 2" descr="https://i-d.co/wp-content/uploads/2024/05/1692884158432-shania-twain-iconic-outfits-style.jpeg?quality=90&amp;w=2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9468" y="44488"/>
            <a:ext cx="4944534"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867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87630-3629-D043-A4FA-92F6DF442FCD}"/>
              </a:ext>
            </a:extLst>
          </p:cNvPr>
          <p:cNvSpPr>
            <a:spLocks noGrp="1"/>
          </p:cNvSpPr>
          <p:nvPr>
            <p:ph type="title"/>
          </p:nvPr>
        </p:nvSpPr>
        <p:spPr>
          <a:xfrm>
            <a:off x="3318040" y="0"/>
            <a:ext cx="5466811" cy="750277"/>
          </a:xfrm>
        </p:spPr>
        <p:txBody>
          <a:bodyPr>
            <a:normAutofit fontScale="90000"/>
          </a:bodyPr>
          <a:lstStyle/>
          <a:p>
            <a:pPr algn="ctr"/>
            <a:r>
              <a:rPr lang="en-GB" sz="5400" b="1" dirty="0" smtClean="0">
                <a:solidFill>
                  <a:srgbClr val="D6740D"/>
                </a:solidFill>
                <a:latin typeface="Century Gothic" panose="020B0502020202020204" pitchFamily="34" charset="0"/>
              </a:rPr>
              <a:t>Chris Stapleton</a:t>
            </a:r>
            <a:endParaRPr lang="en-GB" sz="5400" b="1" dirty="0">
              <a:solidFill>
                <a:srgbClr val="D6740D"/>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F6248201-6156-764A-BA5A-DD1C3398816D}"/>
              </a:ext>
            </a:extLst>
          </p:cNvPr>
          <p:cNvSpPr>
            <a:spLocks noGrp="1"/>
          </p:cNvSpPr>
          <p:nvPr>
            <p:ph idx="1"/>
          </p:nvPr>
        </p:nvSpPr>
        <p:spPr>
          <a:xfrm>
            <a:off x="2567354" y="955354"/>
            <a:ext cx="6472474" cy="4351338"/>
          </a:xfrm>
        </p:spPr>
        <p:txBody>
          <a:bodyPr>
            <a:noAutofit/>
          </a:bodyPr>
          <a:lstStyle/>
          <a:p>
            <a:r>
              <a:rPr lang="en-GB" sz="1400" dirty="0" smtClean="0">
                <a:latin typeface="Century Gothic" panose="020B0502020202020204" pitchFamily="34" charset="0"/>
              </a:rPr>
              <a:t>Christopher Alvin Stapleton (born April 15, 1978) is an American country singer, songwriter, and guitarist who was born in Kentucky and moved to Nashville in 1996. </a:t>
            </a:r>
          </a:p>
          <a:p>
            <a:r>
              <a:rPr lang="en-GB" sz="1400" dirty="0" smtClean="0">
                <a:latin typeface="Century Gothic" panose="020B0502020202020204" pitchFamily="34" charset="0"/>
              </a:rPr>
              <a:t>There, he started a music career instead of studying engineering. Soon after, he signed a deal with Sea Gayle Music to write and release his songs.</a:t>
            </a:r>
          </a:p>
          <a:p>
            <a:endParaRPr lang="en-GB" sz="1400" dirty="0" smtClean="0">
              <a:latin typeface="Century Gothic" panose="020B0502020202020204" pitchFamily="34" charset="0"/>
            </a:endParaRPr>
          </a:p>
          <a:p>
            <a:r>
              <a:rPr lang="en-GB" sz="1400" dirty="0" smtClean="0">
                <a:latin typeface="Century Gothic" panose="020B0502020202020204" pitchFamily="34" charset="0"/>
              </a:rPr>
              <a:t>Chris Stapleton has written many hit songs for other artists and worked on albums for famous singers like Adele, Kelly Clarkson, and Taylor Swift. </a:t>
            </a:r>
          </a:p>
          <a:p>
            <a:endParaRPr lang="en-GB" sz="1400" dirty="0" smtClean="0">
              <a:latin typeface="Century Gothic" panose="020B0502020202020204" pitchFamily="34" charset="0"/>
            </a:endParaRPr>
          </a:p>
          <a:p>
            <a:r>
              <a:rPr lang="en-GB" sz="1400" dirty="0" smtClean="0">
                <a:latin typeface="Century Gothic" panose="020B0502020202020204" pitchFamily="34" charset="0"/>
              </a:rPr>
              <a:t>Before becoming a solo artist, Stapleton sang in two bands. One was a bluegrass group called the </a:t>
            </a:r>
            <a:r>
              <a:rPr lang="en-GB" sz="1400" dirty="0" err="1" smtClean="0">
                <a:latin typeface="Century Gothic" panose="020B0502020202020204" pitchFamily="34" charset="0"/>
              </a:rPr>
              <a:t>SteelDrivers</a:t>
            </a:r>
            <a:r>
              <a:rPr lang="en-GB" sz="1400" dirty="0" smtClean="0">
                <a:latin typeface="Century Gothic" panose="020B0502020202020204" pitchFamily="34" charset="0"/>
              </a:rPr>
              <a:t>. The other was a rock band named the </a:t>
            </a:r>
            <a:r>
              <a:rPr lang="en-GB" sz="1400" dirty="0" err="1" smtClean="0">
                <a:latin typeface="Century Gothic" panose="020B0502020202020204" pitchFamily="34" charset="0"/>
              </a:rPr>
              <a:t>Jompson</a:t>
            </a:r>
            <a:r>
              <a:rPr lang="en-GB" sz="1400" dirty="0" smtClean="0">
                <a:latin typeface="Century Gothic" panose="020B0502020202020204" pitchFamily="34" charset="0"/>
              </a:rPr>
              <a:t> Brothers. </a:t>
            </a:r>
          </a:p>
          <a:p>
            <a:endParaRPr lang="en-GB" sz="1400" dirty="0" smtClean="0">
              <a:latin typeface="Century Gothic" panose="020B0502020202020204" pitchFamily="34" charset="0"/>
            </a:endParaRPr>
          </a:p>
          <a:p>
            <a:r>
              <a:rPr lang="en-GB" sz="1400" dirty="0" smtClean="0">
                <a:latin typeface="Century Gothic" panose="020B0502020202020204" pitchFamily="34" charset="0"/>
              </a:rPr>
              <a:t>His first solo album, Traveller (2015), became very popular. It reached number one on the US Billboard 200 chart. His cover of "Tennessee Whiskey" also became a huge hit.</a:t>
            </a:r>
          </a:p>
          <a:p>
            <a:endParaRPr lang="en-GB" sz="1400" dirty="0" smtClean="0">
              <a:latin typeface="Century Gothic" panose="020B0502020202020204" pitchFamily="34" charset="0"/>
            </a:endParaRPr>
          </a:p>
          <a:p>
            <a:r>
              <a:rPr lang="en-GB" sz="1400" dirty="0" smtClean="0">
                <a:latin typeface="Century Gothic" panose="020B0502020202020204" pitchFamily="34" charset="0"/>
              </a:rPr>
              <a:t>Stapleton has won many important awards. These include ten Grammy Awards, eleven Academy of Country Music (ACM) Awards, and fifteen Country Music Association (CMA) Awards. In 2019, he was named the ACM's Artist-Songwriter of the Decade. This means he was recognized as the best artist and songwriter of the past ten years.</a:t>
            </a:r>
            <a:endParaRPr lang="en-GB" sz="1400" dirty="0">
              <a:latin typeface="Century Gothic" panose="020B0502020202020204" pitchFamily="34" charset="0"/>
            </a:endParaRPr>
          </a:p>
        </p:txBody>
      </p:sp>
      <p:pic>
        <p:nvPicPr>
          <p:cNvPr id="3074" name="Picture 2" descr="A bust shot of country music singer Chris Staple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12" y="76200"/>
            <a:ext cx="2463542" cy="32847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3"/>
          <a:srcRect t="10635"/>
          <a:stretch/>
        </p:blipFill>
        <p:spPr>
          <a:xfrm>
            <a:off x="103812" y="3499338"/>
            <a:ext cx="2425211" cy="3250955"/>
          </a:xfrm>
          <a:prstGeom prst="rect">
            <a:avLst/>
          </a:prstGeom>
        </p:spPr>
      </p:pic>
    </p:spTree>
    <p:extLst>
      <p:ext uri="{BB962C8B-B14F-4D97-AF65-F5344CB8AC3E}">
        <p14:creationId xmlns:p14="http://schemas.microsoft.com/office/powerpoint/2010/main" val="1472353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949E1-DD55-414E-B665-947FA14D6E32}"/>
              </a:ext>
            </a:extLst>
          </p:cNvPr>
          <p:cNvSpPr>
            <a:spLocks noGrp="1"/>
          </p:cNvSpPr>
          <p:nvPr>
            <p:ph type="title"/>
          </p:nvPr>
        </p:nvSpPr>
        <p:spPr>
          <a:xfrm>
            <a:off x="2303585" y="483102"/>
            <a:ext cx="2822331" cy="1325563"/>
          </a:xfrm>
        </p:spPr>
        <p:txBody>
          <a:bodyPr>
            <a:normAutofit fontScale="90000"/>
          </a:bodyPr>
          <a:lstStyle/>
          <a:p>
            <a:pPr algn="ctr"/>
            <a:r>
              <a:rPr lang="en-GB" sz="6000" b="1" dirty="0">
                <a:solidFill>
                  <a:srgbClr val="AC0209"/>
                </a:solidFill>
                <a:latin typeface="Century Gothic" panose="020B0502020202020204" pitchFamily="34" charset="0"/>
              </a:rPr>
              <a:t>Lainey Wilson</a:t>
            </a:r>
          </a:p>
        </p:txBody>
      </p:sp>
      <p:sp>
        <p:nvSpPr>
          <p:cNvPr id="6" name="TextBox 5">
            <a:extLst>
              <a:ext uri="{FF2B5EF4-FFF2-40B4-BE49-F238E27FC236}">
                <a16:creationId xmlns:a16="http://schemas.microsoft.com/office/drawing/2014/main" id="{DB17EC76-4E78-6043-8C0B-544346F01DBC}"/>
              </a:ext>
            </a:extLst>
          </p:cNvPr>
          <p:cNvSpPr txBox="1"/>
          <p:nvPr/>
        </p:nvSpPr>
        <p:spPr>
          <a:xfrm>
            <a:off x="164007" y="2534170"/>
            <a:ext cx="8821732" cy="4524315"/>
          </a:xfrm>
          <a:prstGeom prst="rect">
            <a:avLst/>
          </a:prstGeom>
          <a:noFill/>
        </p:spPr>
        <p:txBody>
          <a:bodyPr wrap="square" rtlCol="0">
            <a:spAutoFit/>
          </a:bodyPr>
          <a:lstStyle/>
          <a:p>
            <a:pPr marL="342900" indent="-342900">
              <a:buFont typeface="Arial" panose="020B0604020202020204" pitchFamily="34" charset="0"/>
              <a:buChar char="•"/>
            </a:pPr>
            <a:r>
              <a:rPr lang="en-GB" dirty="0">
                <a:latin typeface="Century Gothic" panose="020B0502020202020204" pitchFamily="34" charset="0"/>
              </a:rPr>
              <a:t>Lainey Wilson is a country singer from Louisiana who started singing and writing songs at a young age. </a:t>
            </a:r>
            <a:endParaRPr lang="en-GB" dirty="0" smtClean="0">
              <a:latin typeface="Century Gothic" panose="020B0502020202020204" pitchFamily="34" charset="0"/>
            </a:endParaRPr>
          </a:p>
          <a:p>
            <a:pPr marL="342900" indent="-342900">
              <a:buFont typeface="Arial" panose="020B0604020202020204" pitchFamily="34" charset="0"/>
              <a:buChar char="•"/>
            </a:pPr>
            <a:endParaRPr lang="en-GB" dirty="0">
              <a:latin typeface="Century Gothic" panose="020B0502020202020204" pitchFamily="34" charset="0"/>
            </a:endParaRPr>
          </a:p>
          <a:p>
            <a:pPr marL="342900" indent="-342900">
              <a:buFont typeface="Arial" panose="020B0604020202020204" pitchFamily="34" charset="0"/>
              <a:buChar char="•"/>
            </a:pPr>
            <a:r>
              <a:rPr lang="en-GB" dirty="0" smtClean="0">
                <a:latin typeface="Century Gothic" panose="020B0502020202020204" pitchFamily="34" charset="0"/>
              </a:rPr>
              <a:t>She's </a:t>
            </a:r>
            <a:r>
              <a:rPr lang="en-GB" dirty="0">
                <a:latin typeface="Century Gothic" panose="020B0502020202020204" pitchFamily="34" charset="0"/>
              </a:rPr>
              <a:t>known for her unique style and for staying true to her roots, even as she's become a successful artist. </a:t>
            </a:r>
            <a:endParaRPr lang="en-GB" dirty="0" smtClean="0">
              <a:latin typeface="Century Gothic" panose="020B0502020202020204" pitchFamily="34" charset="0"/>
            </a:endParaRPr>
          </a:p>
          <a:p>
            <a:pPr marL="342900" indent="-342900">
              <a:buFont typeface="Arial" panose="020B0604020202020204" pitchFamily="34" charset="0"/>
              <a:buChar char="•"/>
            </a:pPr>
            <a:endParaRPr lang="en-GB" dirty="0">
              <a:latin typeface="Century Gothic" panose="020B0502020202020204" pitchFamily="34" charset="0"/>
            </a:endParaRPr>
          </a:p>
          <a:p>
            <a:pPr marL="342900" indent="-342900">
              <a:buFont typeface="Arial" panose="020B0604020202020204" pitchFamily="34" charset="0"/>
              <a:buChar char="•"/>
            </a:pPr>
            <a:r>
              <a:rPr lang="en-GB" dirty="0">
                <a:latin typeface="Century Gothic" panose="020B0502020202020204" pitchFamily="34" charset="0"/>
              </a:rPr>
              <a:t>She even performed as Hannah Montana at events in her early career</a:t>
            </a:r>
            <a:r>
              <a:rPr lang="en-GB" dirty="0" smtClean="0">
                <a:latin typeface="Century Gothic" panose="020B0502020202020204" pitchFamily="34" charset="0"/>
              </a:rPr>
              <a:t>.</a:t>
            </a:r>
          </a:p>
          <a:p>
            <a:pPr marL="342900" indent="-342900">
              <a:buFont typeface="Arial" panose="020B0604020202020204" pitchFamily="34" charset="0"/>
              <a:buChar char="•"/>
            </a:pPr>
            <a:r>
              <a:rPr lang="en-GB" dirty="0">
                <a:latin typeface="Century Gothic" panose="020B0502020202020204" pitchFamily="34" charset="0"/>
              </a:rPr>
              <a:t> </a:t>
            </a:r>
          </a:p>
          <a:p>
            <a:pPr marL="342900" indent="-342900" fontAlgn="ctr">
              <a:buFont typeface="Arial" panose="020B0604020202020204" pitchFamily="34" charset="0"/>
              <a:buChar char="•"/>
            </a:pPr>
            <a:r>
              <a:rPr lang="en-GB" dirty="0">
                <a:latin typeface="Century Gothic" panose="020B0502020202020204" pitchFamily="34" charset="0"/>
              </a:rPr>
              <a:t>Moved to Nashville: She moved to Nashville in 2011 to pursue her music career. </a:t>
            </a:r>
            <a:endParaRPr lang="en-GB" dirty="0" smtClean="0">
              <a:latin typeface="Century Gothic" panose="020B0502020202020204" pitchFamily="34" charset="0"/>
            </a:endParaRPr>
          </a:p>
          <a:p>
            <a:pPr marL="342900" indent="-342900" fontAlgn="ctr">
              <a:buFont typeface="Arial" panose="020B0604020202020204" pitchFamily="34" charset="0"/>
              <a:buChar char="•"/>
            </a:pPr>
            <a:endParaRPr lang="en-GB" dirty="0">
              <a:latin typeface="Century Gothic" panose="020B0502020202020204" pitchFamily="34" charset="0"/>
            </a:endParaRPr>
          </a:p>
          <a:p>
            <a:pPr marL="342900" indent="-342900" fontAlgn="ctr">
              <a:buFont typeface="Arial" panose="020B0604020202020204" pitchFamily="34" charset="0"/>
              <a:buChar char="•"/>
            </a:pPr>
            <a:r>
              <a:rPr lang="en-GB" dirty="0">
                <a:latin typeface="Century Gothic" panose="020B0502020202020204" pitchFamily="34" charset="0"/>
              </a:rPr>
              <a:t>She admires Dolly Parton and even wrote a song called "WWDD" (What Would Dolly Do?). </a:t>
            </a:r>
            <a:endParaRPr lang="en-GB" dirty="0" smtClean="0">
              <a:latin typeface="Century Gothic" panose="020B0502020202020204" pitchFamily="34" charset="0"/>
            </a:endParaRPr>
          </a:p>
          <a:p>
            <a:pPr marL="342900" indent="-342900" fontAlgn="ctr">
              <a:buFont typeface="Arial" panose="020B0604020202020204" pitchFamily="34" charset="0"/>
              <a:buChar char="•"/>
            </a:pPr>
            <a:endParaRPr lang="en-GB" dirty="0">
              <a:latin typeface="Century Gothic" panose="020B0502020202020204" pitchFamily="34" charset="0"/>
            </a:endParaRPr>
          </a:p>
          <a:p>
            <a:pPr marL="342900" indent="-342900">
              <a:buFont typeface="Arial" panose="020B0604020202020204" pitchFamily="34" charset="0"/>
              <a:buChar char="•"/>
            </a:pPr>
            <a:r>
              <a:rPr lang="en-GB" dirty="0">
                <a:latin typeface="Century Gothic" panose="020B0502020202020204" pitchFamily="34" charset="0"/>
              </a:rPr>
              <a:t>She even had a role in the popular TV show "Yellowstone</a:t>
            </a:r>
          </a:p>
          <a:p>
            <a:endParaRPr lang="en-GB" dirty="0">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5125915" y="0"/>
            <a:ext cx="4018085" cy="2118946"/>
          </a:xfrm>
          <a:prstGeom prst="rect">
            <a:avLst/>
          </a:prstGeom>
        </p:spPr>
      </p:pic>
      <p:pic>
        <p:nvPicPr>
          <p:cNvPr id="10" name="Picture 9"/>
          <p:cNvPicPr>
            <a:picLocks noChangeAspect="1"/>
          </p:cNvPicPr>
          <p:nvPr/>
        </p:nvPicPr>
        <p:blipFill>
          <a:blip r:embed="rId3"/>
          <a:stretch>
            <a:fillRect/>
          </a:stretch>
        </p:blipFill>
        <p:spPr>
          <a:xfrm>
            <a:off x="0" y="0"/>
            <a:ext cx="2303585" cy="2118946"/>
          </a:xfrm>
          <a:prstGeom prst="rect">
            <a:avLst/>
          </a:prstGeom>
        </p:spPr>
      </p:pic>
    </p:spTree>
    <p:extLst>
      <p:ext uri="{BB962C8B-B14F-4D97-AF65-F5344CB8AC3E}">
        <p14:creationId xmlns:p14="http://schemas.microsoft.com/office/powerpoint/2010/main" val="1772113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949E1-DD55-414E-B665-947FA14D6E32}"/>
              </a:ext>
            </a:extLst>
          </p:cNvPr>
          <p:cNvSpPr>
            <a:spLocks noGrp="1"/>
          </p:cNvSpPr>
          <p:nvPr>
            <p:ph type="title"/>
          </p:nvPr>
        </p:nvSpPr>
        <p:spPr>
          <a:xfrm>
            <a:off x="161794" y="0"/>
            <a:ext cx="5847817" cy="1203767"/>
          </a:xfrm>
        </p:spPr>
        <p:txBody>
          <a:bodyPr>
            <a:normAutofit/>
          </a:bodyPr>
          <a:lstStyle/>
          <a:p>
            <a:r>
              <a:rPr lang="en-GB" sz="7200" b="1" dirty="0">
                <a:solidFill>
                  <a:srgbClr val="BC7A95"/>
                </a:solidFill>
                <a:latin typeface="Century Gothic" panose="020B0502020202020204" pitchFamily="34" charset="0"/>
              </a:rPr>
              <a:t>Jonny Cash</a:t>
            </a:r>
          </a:p>
        </p:txBody>
      </p:sp>
      <p:sp>
        <p:nvSpPr>
          <p:cNvPr id="6" name="TextBox 5">
            <a:extLst>
              <a:ext uri="{FF2B5EF4-FFF2-40B4-BE49-F238E27FC236}">
                <a16:creationId xmlns:a16="http://schemas.microsoft.com/office/drawing/2014/main" id="{DB17EC76-4E78-6043-8C0B-544346F01DBC}"/>
              </a:ext>
            </a:extLst>
          </p:cNvPr>
          <p:cNvSpPr txBox="1"/>
          <p:nvPr/>
        </p:nvSpPr>
        <p:spPr>
          <a:xfrm>
            <a:off x="0" y="1357002"/>
            <a:ext cx="5977489" cy="5632311"/>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BC7A95"/>
                </a:solidFill>
                <a:latin typeface="Century Gothic" panose="020B0502020202020204" pitchFamily="34" charset="0"/>
              </a:rPr>
              <a:t>Jonny Cash </a:t>
            </a:r>
            <a:r>
              <a:rPr lang="en-GB" dirty="0">
                <a:latin typeface="Century Gothic" panose="020B0502020202020204" pitchFamily="34" charset="0"/>
              </a:rPr>
              <a:t>was born in Kingsland, Arkansas, on February 26, 1932. His family was poor, and he had to work from a young age.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dirty="0" smtClean="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He was an American singer-songwriter who sparked a renewal of interest in country music with his simple, yet powerful songs</a:t>
            </a:r>
            <a:r>
              <a:rPr lang="en-GB" dirty="0" smtClean="0">
                <a:latin typeface="Century Gothic" panose="020B0502020202020204" pitchFamily="34" charset="0"/>
              </a:rPr>
              <a:t>.</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a:latin typeface="Century Gothic" panose="020B0502020202020204" pitchFamily="34" charset="0"/>
              </a:rPr>
              <a:t>Influenced by the southern musical tradition, </a:t>
            </a:r>
            <a:r>
              <a:rPr lang="en-GB" b="1" dirty="0">
                <a:solidFill>
                  <a:srgbClr val="BC7A95"/>
                </a:solidFill>
                <a:latin typeface="Century Gothic" panose="020B0502020202020204" pitchFamily="34" charset="0"/>
              </a:rPr>
              <a:t>Cash</a:t>
            </a:r>
            <a:r>
              <a:rPr lang="en-GB" dirty="0">
                <a:latin typeface="Century Gothic" panose="020B0502020202020204" pitchFamily="34" charset="0"/>
              </a:rPr>
              <a:t> learned to play the guitar and was writing and performing songs by the end of high school. He served in the U.S. Air Force and then in the mid-1950s settled in Memphis, Tennessee, where he formed a group, Johnny and the Tennessee Two, that got a recording contract in 1955. </a:t>
            </a:r>
          </a:p>
          <a:p>
            <a:pPr marL="285750" indent="-285750">
              <a:buFont typeface="Arial" panose="020B0604020202020204" pitchFamily="34" charset="0"/>
              <a:buChar char="•"/>
            </a:pPr>
            <a:endParaRPr lang="en-GB" dirty="0">
              <a:latin typeface="Century Gothic" panose="020B0502020202020204" pitchFamily="34" charset="0"/>
            </a:endParaRPr>
          </a:p>
          <a:p>
            <a:pPr marL="285750" indent="-285750">
              <a:buFont typeface="Arial" panose="020B0604020202020204" pitchFamily="34" charset="0"/>
              <a:buChar char="•"/>
            </a:pPr>
            <a:r>
              <a:rPr lang="en-GB" dirty="0" smtClean="0">
                <a:latin typeface="Century Gothic" panose="020B0502020202020204" pitchFamily="34" charset="0"/>
              </a:rPr>
              <a:t>In </a:t>
            </a:r>
            <a:r>
              <a:rPr lang="en-GB" dirty="0">
                <a:latin typeface="Century Gothic" panose="020B0502020202020204" pitchFamily="34" charset="0"/>
              </a:rPr>
              <a:t>1966 his concert in Liverpool, England, broke an attendance record set by a popular local band, the Beatles. </a:t>
            </a:r>
            <a:endParaRPr lang="en-GB" dirty="0" smtClean="0">
              <a:latin typeface="Century Gothic" panose="020B0502020202020204" pitchFamily="34" charset="0"/>
            </a:endParaRPr>
          </a:p>
          <a:p>
            <a:pPr marL="285750" indent="-285750">
              <a:buFont typeface="Arial" panose="020B0604020202020204" pitchFamily="34" charset="0"/>
              <a:buChar char="•"/>
            </a:pPr>
            <a:endParaRPr lang="en-GB" b="1" dirty="0">
              <a:solidFill>
                <a:srgbClr val="FF2F92"/>
              </a:solidFill>
              <a:latin typeface="Century Gothic" panose="020B0502020202020204" pitchFamily="34" charset="0"/>
            </a:endParaRPr>
          </a:p>
        </p:txBody>
      </p:sp>
      <p:pic>
        <p:nvPicPr>
          <p:cNvPr id="4098" name="Picture 2" descr="Johnny Cash - Students | Britannica Kids | Homework Hel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6546" y="85725"/>
            <a:ext cx="3284172" cy="2609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5776546" y="2848384"/>
            <a:ext cx="3281445" cy="3939277"/>
          </a:xfrm>
          <a:prstGeom prst="rect">
            <a:avLst/>
          </a:prstGeom>
        </p:spPr>
      </p:pic>
    </p:spTree>
    <p:extLst>
      <p:ext uri="{BB962C8B-B14F-4D97-AF65-F5344CB8AC3E}">
        <p14:creationId xmlns:p14="http://schemas.microsoft.com/office/powerpoint/2010/main" val="325617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949E1-DD55-414E-B665-947FA14D6E32}"/>
              </a:ext>
            </a:extLst>
          </p:cNvPr>
          <p:cNvSpPr>
            <a:spLocks noGrp="1"/>
          </p:cNvSpPr>
          <p:nvPr>
            <p:ph type="title"/>
          </p:nvPr>
        </p:nvSpPr>
        <p:spPr>
          <a:xfrm>
            <a:off x="161794" y="0"/>
            <a:ext cx="8750712" cy="1203767"/>
          </a:xfrm>
        </p:spPr>
        <p:txBody>
          <a:bodyPr>
            <a:normAutofit/>
          </a:bodyPr>
          <a:lstStyle/>
          <a:p>
            <a:pPr algn="ctr"/>
            <a:r>
              <a:rPr lang="en-GB" sz="7200" b="1" dirty="0">
                <a:solidFill>
                  <a:srgbClr val="7030A0"/>
                </a:solidFill>
                <a:latin typeface="Century Gothic" panose="020B0502020202020204" pitchFamily="34" charset="0"/>
              </a:rPr>
              <a:t>George Strait</a:t>
            </a:r>
          </a:p>
        </p:txBody>
      </p:sp>
      <p:sp>
        <p:nvSpPr>
          <p:cNvPr id="6" name="TextBox 5">
            <a:extLst>
              <a:ext uri="{FF2B5EF4-FFF2-40B4-BE49-F238E27FC236}">
                <a16:creationId xmlns:a16="http://schemas.microsoft.com/office/drawing/2014/main" id="{DB17EC76-4E78-6043-8C0B-544346F01DBC}"/>
              </a:ext>
            </a:extLst>
          </p:cNvPr>
          <p:cNvSpPr txBox="1"/>
          <p:nvPr/>
        </p:nvSpPr>
        <p:spPr>
          <a:xfrm>
            <a:off x="0" y="1438382"/>
            <a:ext cx="9144000" cy="2554545"/>
          </a:xfrm>
          <a:prstGeom prst="rect">
            <a:avLst/>
          </a:prstGeom>
          <a:noFill/>
        </p:spPr>
        <p:txBody>
          <a:bodyPr wrap="square" rtlCol="0">
            <a:spAutoFit/>
          </a:bodyPr>
          <a:lstStyle/>
          <a:p>
            <a:pPr marL="285750" indent="-285750" fontAlgn="base">
              <a:buFont typeface="Arial" panose="020B0604020202020204" pitchFamily="34" charset="0"/>
              <a:buChar char="•"/>
            </a:pPr>
            <a:r>
              <a:rPr lang="en-GB" sz="2000" b="1" dirty="0" smtClean="0">
                <a:solidFill>
                  <a:srgbClr val="7030A0"/>
                </a:solidFill>
                <a:latin typeface="Century Gothic" panose="020B0502020202020204" pitchFamily="34" charset="0"/>
              </a:rPr>
              <a:t>George Strait </a:t>
            </a:r>
            <a:r>
              <a:rPr lang="en-GB" sz="2000" dirty="0">
                <a:latin typeface="Century Gothic" panose="020B0502020202020204" pitchFamily="34" charset="0"/>
              </a:rPr>
              <a:t>is the 12th best-selling artist in American history. </a:t>
            </a:r>
            <a:endParaRPr lang="en-GB" sz="2000" dirty="0" smtClean="0">
              <a:latin typeface="Century Gothic" panose="020B0502020202020204" pitchFamily="34" charset="0"/>
            </a:endParaRPr>
          </a:p>
          <a:p>
            <a:pPr marL="285750" indent="-285750" fontAlgn="base">
              <a:buFont typeface="Arial" panose="020B0604020202020204" pitchFamily="34" charset="0"/>
              <a:buChar char="•"/>
            </a:pPr>
            <a:endParaRPr lang="en-GB" sz="2000" dirty="0">
              <a:solidFill>
                <a:srgbClr val="7030A0"/>
              </a:solidFill>
              <a:latin typeface="Century Gothic" panose="020B0502020202020204" pitchFamily="34" charset="0"/>
            </a:endParaRPr>
          </a:p>
          <a:p>
            <a:pPr marL="285750" indent="-285750" fontAlgn="base">
              <a:buFont typeface="Arial" panose="020B0604020202020204" pitchFamily="34" charset="0"/>
              <a:buChar char="•"/>
            </a:pPr>
            <a:r>
              <a:rPr lang="en-GB" sz="2000" dirty="0" smtClean="0">
                <a:latin typeface="Century Gothic" panose="020B0502020202020204" pitchFamily="34" charset="0"/>
              </a:rPr>
              <a:t>He </a:t>
            </a:r>
            <a:r>
              <a:rPr lang="en-GB" sz="2000" dirty="0">
                <a:latin typeface="Century Gothic" panose="020B0502020202020204" pitchFamily="34" charset="0"/>
              </a:rPr>
              <a:t>has sold 70 million records in the United States. </a:t>
            </a:r>
            <a:endParaRPr lang="en-GB" sz="2000" dirty="0" smtClean="0">
              <a:latin typeface="Century Gothic" panose="020B0502020202020204" pitchFamily="34" charset="0"/>
            </a:endParaRPr>
          </a:p>
          <a:p>
            <a:pPr marL="285750" indent="-285750" fontAlgn="base">
              <a:buFont typeface="Arial" panose="020B0604020202020204" pitchFamily="34" charset="0"/>
              <a:buChar char="•"/>
            </a:pPr>
            <a:endParaRPr lang="en-GB" sz="2000" dirty="0">
              <a:solidFill>
                <a:srgbClr val="7030A0"/>
              </a:solidFill>
              <a:latin typeface="Century Gothic" panose="020B0502020202020204" pitchFamily="34" charset="0"/>
            </a:endParaRPr>
          </a:p>
          <a:p>
            <a:pPr marL="285750" indent="-285750" fontAlgn="base">
              <a:buFont typeface="Arial" panose="020B0604020202020204" pitchFamily="34" charset="0"/>
              <a:buChar char="•"/>
            </a:pPr>
            <a:r>
              <a:rPr lang="en-GB" sz="2000" dirty="0" smtClean="0">
                <a:latin typeface="Century Gothic" panose="020B0502020202020204" pitchFamily="34" charset="0"/>
              </a:rPr>
              <a:t>Since </a:t>
            </a:r>
            <a:r>
              <a:rPr lang="en-GB" sz="2000" dirty="0">
                <a:latin typeface="Century Gothic" panose="020B0502020202020204" pitchFamily="34" charset="0"/>
              </a:rPr>
              <a:t>2013, he has held the </a:t>
            </a:r>
            <a:r>
              <a:rPr lang="en-GB" sz="2000" b="1" dirty="0">
                <a:solidFill>
                  <a:srgbClr val="7030A0"/>
                </a:solidFill>
                <a:latin typeface="Century Gothic" panose="020B0502020202020204" pitchFamily="34" charset="0"/>
              </a:rPr>
              <a:t>world record for most number-one hits across all charts and genres</a:t>
            </a:r>
            <a:r>
              <a:rPr lang="en-GB" sz="2000" dirty="0">
                <a:latin typeface="Century Gothic" panose="020B0502020202020204" pitchFamily="34" charset="0"/>
              </a:rPr>
              <a:t>, with 60 songs. </a:t>
            </a:r>
            <a:endParaRPr lang="en-GB" sz="2000" dirty="0" smtClean="0">
              <a:latin typeface="Century Gothic" panose="020B0502020202020204" pitchFamily="34" charset="0"/>
            </a:endParaRPr>
          </a:p>
          <a:p>
            <a:pPr marL="285750" indent="-285750" fontAlgn="base">
              <a:buFont typeface="Arial" panose="020B0604020202020204" pitchFamily="34" charset="0"/>
              <a:buChar char="•"/>
            </a:pPr>
            <a:endParaRPr lang="en-GB" sz="2000" dirty="0">
              <a:solidFill>
                <a:srgbClr val="7030A0"/>
              </a:solidFill>
              <a:latin typeface="Century Gothic" panose="020B0502020202020204" pitchFamily="34" charset="0"/>
            </a:endParaRPr>
          </a:p>
          <a:p>
            <a:pPr marL="285750" indent="-285750" fontAlgn="base">
              <a:buFont typeface="Arial" panose="020B0604020202020204" pitchFamily="34" charset="0"/>
              <a:buChar char="•"/>
            </a:pPr>
            <a:r>
              <a:rPr lang="en-GB" sz="2000" b="1" dirty="0" smtClean="0">
                <a:solidFill>
                  <a:srgbClr val="7030A0"/>
                </a:solidFill>
                <a:latin typeface="Century Gothic" panose="020B0502020202020204" pitchFamily="34" charset="0"/>
              </a:rPr>
              <a:t>He </a:t>
            </a:r>
            <a:r>
              <a:rPr lang="en-GB" sz="2000" b="1" dirty="0">
                <a:solidFill>
                  <a:srgbClr val="7030A0"/>
                </a:solidFill>
                <a:latin typeface="Century Gothic" panose="020B0502020202020204" pitchFamily="34" charset="0"/>
              </a:rPr>
              <a:t>is also the only artist to have a top-10 hit every year for 30 years</a:t>
            </a:r>
            <a:r>
              <a:rPr lang="en-GB" sz="2000" dirty="0">
                <a:solidFill>
                  <a:srgbClr val="7030A0"/>
                </a:solidFill>
                <a:latin typeface="Century Gothic" panose="020B0502020202020204" pitchFamily="34" charset="0"/>
              </a:rPr>
              <a:t>.</a:t>
            </a:r>
            <a:endParaRPr lang="en-GB" sz="2400" dirty="0">
              <a:solidFill>
                <a:srgbClr val="7030A0"/>
              </a:solidFill>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3252656" y="4299438"/>
            <a:ext cx="2857500" cy="2443895"/>
          </a:xfrm>
          <a:prstGeom prst="rect">
            <a:avLst/>
          </a:prstGeom>
        </p:spPr>
      </p:pic>
      <p:pic>
        <p:nvPicPr>
          <p:cNvPr id="5122" name="Picture 2" descr="George Strait | MY HE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2923" y="4299438"/>
            <a:ext cx="2731608" cy="244389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eorge Strait Facts for Kid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794" y="4299438"/>
            <a:ext cx="2938095" cy="2443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9562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686</TotalTime>
  <Words>829</Words>
  <Application>Microsoft Office PowerPoint</Application>
  <PresentationFormat>On-screen Show (4:3)</PresentationFormat>
  <Paragraphs>77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PowerPoint Presentation</vt:lpstr>
      <vt:lpstr>Dolly Parton</vt:lpstr>
      <vt:lpstr>Shania Twain</vt:lpstr>
      <vt:lpstr>Chris Stapleton</vt:lpstr>
      <vt:lpstr>Lainey Wilson</vt:lpstr>
      <vt:lpstr>Jonny Cash</vt:lpstr>
      <vt:lpstr>George Strait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Richmond</dc:creator>
  <cp:lastModifiedBy>Bosham Primary School Head Teacher</cp:lastModifiedBy>
  <cp:revision>56</cp:revision>
  <cp:lastPrinted>2025-07-22T12:09:49Z</cp:lastPrinted>
  <dcterms:created xsi:type="dcterms:W3CDTF">2024-07-24T11:51:46Z</dcterms:created>
  <dcterms:modified xsi:type="dcterms:W3CDTF">2025-07-22T14:29:15Z</dcterms:modified>
</cp:coreProperties>
</file>