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9" r:id="rId2"/>
    <p:sldId id="287" r:id="rId3"/>
    <p:sldId id="288" r:id="rId4"/>
    <p:sldId id="289" r:id="rId5"/>
    <p:sldId id="290" r:id="rId6"/>
    <p:sldId id="291" r:id="rId7"/>
    <p:sldId id="292" r:id="rId8"/>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2F4A"/>
    <a:srgbClr val="3C0A4B"/>
    <a:srgbClr val="A23A9D"/>
    <a:srgbClr val="00FFCC"/>
    <a:srgbClr val="C66210"/>
    <a:srgbClr val="FF2F92"/>
    <a:srgbClr val="0432FF"/>
    <a:srgbClr val="941651"/>
    <a:srgbClr val="008F00"/>
    <a:srgbClr val="FF2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52"/>
    <p:restoredTop sz="94615"/>
  </p:normalViewPr>
  <p:slideViewPr>
    <p:cSldViewPr snapToGrid="0" snapToObjects="1">
      <p:cViewPr varScale="1">
        <p:scale>
          <a:sx n="99" d="100"/>
          <a:sy n="99" d="100"/>
        </p:scale>
        <p:origin x="9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257246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124311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8FEE2A9-7791-5C46-9D01-451C66CA9C81}"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551594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FEE2A9-7791-5C46-9D01-451C66CA9C81}"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95229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FEE2A9-7791-5C46-9D01-451C66CA9C81}" type="datetimeFigureOut">
              <a:rPr lang="en-GB" smtClean="0"/>
              <a:t>05/02/2026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4015007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FEE2A9-7791-5C46-9D01-451C66CA9C81}" type="datetimeFigureOut">
              <a:rPr lang="en-GB" smtClean="0"/>
              <a:t>05/02/2026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167856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FEE2A9-7791-5C46-9D01-451C66CA9C81}" type="datetimeFigureOut">
              <a:rPr lang="en-GB" smtClean="0"/>
              <a:t>05/02/2026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394815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8FEE2A9-7791-5C46-9D01-451C66CA9C81}"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1153113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8FEE2A9-7791-5C46-9D01-451C66CA9C81}"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221387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602803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2825630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EE2A9-7791-5C46-9D01-451C66CA9C81}" type="datetimeFigureOut">
              <a:rPr lang="en-GB" smtClean="0"/>
              <a:t>05/02/2026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52935A-05FF-004F-9BE5-07878A1333A2}" type="slidenum">
              <a:rPr lang="en-GB" smtClean="0"/>
              <a:t>‹#›</a:t>
            </a:fld>
            <a:endParaRPr lang="en-GB"/>
          </a:p>
        </p:txBody>
      </p:sp>
    </p:spTree>
    <p:extLst>
      <p:ext uri="{BB962C8B-B14F-4D97-AF65-F5344CB8AC3E}">
        <p14:creationId xmlns:p14="http://schemas.microsoft.com/office/powerpoint/2010/main" val="3328036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57" y="-1"/>
            <a:ext cx="9136343" cy="6894587"/>
          </a:xfrm>
          <a:prstGeom prst="rect">
            <a:avLst/>
          </a:prstGeom>
        </p:spPr>
      </p:pic>
      <p:sp>
        <p:nvSpPr>
          <p:cNvPr id="2" name="Title 1">
            <a:extLst>
              <a:ext uri="{FF2B5EF4-FFF2-40B4-BE49-F238E27FC236}">
                <a16:creationId xmlns:a16="http://schemas.microsoft.com/office/drawing/2014/main" id="{B3027FDD-8468-CC45-B1E9-6C1C742426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F7E65F-F44E-8541-B4A7-74C9E1308620}"/>
              </a:ext>
            </a:extLst>
          </p:cNvPr>
          <p:cNvSpPr>
            <a:spLocks noGrp="1"/>
          </p:cNvSpPr>
          <p:nvPr>
            <p:ph type="subTitle" idx="1"/>
          </p:nvPr>
        </p:nvSpPr>
        <p:spPr/>
        <p:txBody>
          <a:bodyPr/>
          <a:lstStyle/>
          <a:p>
            <a:endParaRPr lang="en-GB"/>
          </a:p>
        </p:txBody>
      </p:sp>
      <p:sp>
        <p:nvSpPr>
          <p:cNvPr id="6" name="Rectangle 5">
            <a:extLst>
              <a:ext uri="{FF2B5EF4-FFF2-40B4-BE49-F238E27FC236}">
                <a16:creationId xmlns:a16="http://schemas.microsoft.com/office/drawing/2014/main" id="{D0E47B3D-4BB1-CF40-96E6-A47CF81E7CBB}"/>
              </a:ext>
            </a:extLst>
          </p:cNvPr>
          <p:cNvSpPr/>
          <p:nvPr/>
        </p:nvSpPr>
        <p:spPr>
          <a:xfrm>
            <a:off x="233082" y="188259"/>
            <a:ext cx="8659906" cy="6481482"/>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FA6B8EA-E1B0-F648-8BDB-24AF88BD9F75}"/>
              </a:ext>
            </a:extLst>
          </p:cNvPr>
          <p:cNvSpPr txBox="1"/>
          <p:nvPr/>
        </p:nvSpPr>
        <p:spPr>
          <a:xfrm>
            <a:off x="590812" y="245458"/>
            <a:ext cx="7943472" cy="1569660"/>
          </a:xfrm>
          <a:prstGeom prst="rect">
            <a:avLst/>
          </a:prstGeom>
          <a:noFill/>
        </p:spPr>
        <p:txBody>
          <a:bodyPr wrap="square" rtlCol="0">
            <a:spAutoFit/>
          </a:bodyPr>
          <a:lstStyle/>
          <a:p>
            <a:pPr algn="ctr"/>
            <a:r>
              <a:rPr lang="en-GB" sz="9600" b="1" dirty="0">
                <a:solidFill>
                  <a:srgbClr val="00FFCC"/>
                </a:solidFill>
                <a:latin typeface="Century Gothic" panose="020B0502020202020204" pitchFamily="34" charset="0"/>
              </a:rPr>
              <a:t>Divas </a:t>
            </a:r>
          </a:p>
        </p:txBody>
      </p:sp>
      <p:sp>
        <p:nvSpPr>
          <p:cNvPr id="9" name="TextBox 8">
            <a:extLst>
              <a:ext uri="{FF2B5EF4-FFF2-40B4-BE49-F238E27FC236}">
                <a16:creationId xmlns:a16="http://schemas.microsoft.com/office/drawing/2014/main" id="{F43C9D84-3183-4A44-857F-E37D91A52B21}"/>
              </a:ext>
            </a:extLst>
          </p:cNvPr>
          <p:cNvSpPr txBox="1"/>
          <p:nvPr/>
        </p:nvSpPr>
        <p:spPr>
          <a:xfrm>
            <a:off x="7596624" y="6225193"/>
            <a:ext cx="1307939" cy="400110"/>
          </a:xfrm>
          <a:prstGeom prst="rect">
            <a:avLst/>
          </a:prstGeom>
          <a:noFill/>
        </p:spPr>
        <p:txBody>
          <a:bodyPr wrap="square" rtlCol="0">
            <a:spAutoFit/>
          </a:bodyPr>
          <a:lstStyle/>
          <a:p>
            <a:r>
              <a:rPr lang="en-GB" sz="2000" b="1" dirty="0">
                <a:solidFill>
                  <a:srgbClr val="00FFCC"/>
                </a:solidFill>
                <a:latin typeface="Century Gothic" panose="020B0502020202020204" pitchFamily="34" charset="0"/>
              </a:rPr>
              <a:t>Term 2.2.</a:t>
            </a:r>
          </a:p>
        </p:txBody>
      </p:sp>
      <p:graphicFrame>
        <p:nvGraphicFramePr>
          <p:cNvPr id="5" name="Table 4"/>
          <p:cNvGraphicFramePr>
            <a:graphicFrameLocks noGrp="1"/>
          </p:cNvGraphicFramePr>
          <p:nvPr>
            <p:extLst>
              <p:ext uri="{D42A27DB-BD31-4B8C-83A1-F6EECF244321}">
                <p14:modId xmlns:p14="http://schemas.microsoft.com/office/powerpoint/2010/main" val="3361586275"/>
              </p:ext>
            </p:extLst>
          </p:nvPr>
        </p:nvGraphicFramePr>
        <p:xfrm>
          <a:off x="1500624" y="2045748"/>
          <a:ext cx="6096000" cy="332232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3701157716"/>
                    </a:ext>
                  </a:extLst>
                </a:gridCol>
                <a:gridCol w="3048000">
                  <a:extLst>
                    <a:ext uri="{9D8B030D-6E8A-4147-A177-3AD203B41FA5}">
                      <a16:colId xmlns:a16="http://schemas.microsoft.com/office/drawing/2014/main" val="3989512939"/>
                    </a:ext>
                  </a:extLst>
                </a:gridCol>
              </a:tblGrid>
              <a:tr h="370840">
                <a:tc>
                  <a:txBody>
                    <a:bodyPr/>
                    <a:lstStyle/>
                    <a:p>
                      <a:pPr algn="ctr"/>
                      <a:r>
                        <a:rPr lang="en-GB" sz="3200" dirty="0">
                          <a:ln>
                            <a:solidFill>
                              <a:srgbClr val="00B0F0"/>
                            </a:solidFill>
                          </a:ln>
                          <a:solidFill>
                            <a:srgbClr val="00FFCC"/>
                          </a:solidFill>
                          <a:latin typeface="Century Gothic" panose="020B0502020202020204" pitchFamily="34" charset="0"/>
                        </a:rPr>
                        <a:t>Artist / Band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dirty="0">
                          <a:ln>
                            <a:solidFill>
                              <a:srgbClr val="00B0F0"/>
                            </a:solidFill>
                          </a:ln>
                          <a:solidFill>
                            <a:srgbClr val="00FFCC"/>
                          </a:solidFill>
                          <a:latin typeface="Century Gothic" panose="020B0502020202020204" pitchFamily="34" charset="0"/>
                        </a:rPr>
                        <a:t>Week Beginning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8475189"/>
                  </a:ext>
                </a:extLst>
              </a:tr>
              <a:tr h="370840">
                <a:tc>
                  <a:txBody>
                    <a:bodyPr/>
                    <a:lstStyle/>
                    <a:p>
                      <a:pPr algn="ctr"/>
                      <a:r>
                        <a:rPr lang="en-GB" sz="2400" dirty="0" smtClean="0">
                          <a:latin typeface="Century Gothic" panose="020B0502020202020204" pitchFamily="34" charset="0"/>
                        </a:rPr>
                        <a:t>Celine Dion</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dirty="0" smtClean="0">
                          <a:latin typeface="Century Gothic" panose="020B0502020202020204" pitchFamily="34" charset="0"/>
                        </a:rPr>
                        <a:t>05.01.26.</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70457327"/>
                  </a:ext>
                </a:extLst>
              </a:tr>
              <a:tr h="370840">
                <a:tc>
                  <a:txBody>
                    <a:bodyPr/>
                    <a:lstStyle/>
                    <a:p>
                      <a:pPr algn="ctr"/>
                      <a:r>
                        <a:rPr lang="en-GB" sz="2400" dirty="0" smtClean="0">
                          <a:latin typeface="Century Gothic" panose="020B0502020202020204" pitchFamily="34" charset="0"/>
                        </a:rPr>
                        <a:t>Whitney Houston</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dirty="0" smtClean="0">
                          <a:latin typeface="Century Gothic" panose="020B0502020202020204" pitchFamily="34" charset="0"/>
                        </a:rPr>
                        <a:t>12.01.26.</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0049537"/>
                  </a:ext>
                </a:extLst>
              </a:tr>
              <a:tr h="370840">
                <a:tc>
                  <a:txBody>
                    <a:bodyPr/>
                    <a:lstStyle/>
                    <a:p>
                      <a:pPr algn="ctr"/>
                      <a:r>
                        <a:rPr lang="en-GB" sz="2400" dirty="0" err="1" smtClean="0">
                          <a:latin typeface="Century Gothic" panose="020B0502020202020204" pitchFamily="34" charset="0"/>
                        </a:rPr>
                        <a:t>Beyonce</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dirty="0" smtClean="0">
                          <a:latin typeface="Century Gothic" panose="020B0502020202020204" pitchFamily="34" charset="0"/>
                        </a:rPr>
                        <a:t>19.01.26.</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0468868"/>
                  </a:ext>
                </a:extLst>
              </a:tr>
              <a:tr h="370840">
                <a:tc>
                  <a:txBody>
                    <a:bodyPr/>
                    <a:lstStyle/>
                    <a:p>
                      <a:pPr algn="ctr"/>
                      <a:r>
                        <a:rPr lang="en-GB" sz="2400" dirty="0" smtClean="0">
                          <a:latin typeface="Century Gothic" panose="020B0502020202020204" pitchFamily="34" charset="0"/>
                        </a:rPr>
                        <a:t>Diana Ross</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dirty="0" smtClean="0">
                          <a:latin typeface="Century Gothic" panose="020B0502020202020204" pitchFamily="34" charset="0"/>
                        </a:rPr>
                        <a:t>26.01.26.</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82672849"/>
                  </a:ext>
                </a:extLst>
              </a:tr>
              <a:tr h="370840">
                <a:tc>
                  <a:txBody>
                    <a:bodyPr/>
                    <a:lstStyle/>
                    <a:p>
                      <a:pPr algn="ctr"/>
                      <a:r>
                        <a:rPr lang="en-GB" sz="2400" dirty="0" smtClean="0">
                          <a:latin typeface="Century Gothic" panose="020B0502020202020204" pitchFamily="34" charset="0"/>
                        </a:rPr>
                        <a:t>Alicia Keys</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dirty="0" smtClean="0">
                          <a:latin typeface="Century Gothic" panose="020B0502020202020204" pitchFamily="34" charset="0"/>
                        </a:rPr>
                        <a:t>02.02.26.</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12940731"/>
                  </a:ext>
                </a:extLst>
              </a:tr>
              <a:tr h="370840">
                <a:tc>
                  <a:txBody>
                    <a:bodyPr/>
                    <a:lstStyle/>
                    <a:p>
                      <a:pPr algn="ctr"/>
                      <a:r>
                        <a:rPr lang="en-GB" sz="2400" dirty="0" smtClean="0">
                          <a:latin typeface="Century Gothic" panose="020B0502020202020204" pitchFamily="34" charset="0"/>
                        </a:rPr>
                        <a:t>Cher</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dirty="0" smtClean="0">
                          <a:latin typeface="Century Gothic" panose="020B0502020202020204" pitchFamily="34" charset="0"/>
                        </a:rPr>
                        <a:t>09.02.26.</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45322247"/>
                  </a:ext>
                </a:extLst>
              </a:tr>
            </a:tbl>
          </a:graphicData>
        </a:graphic>
      </p:graphicFrame>
    </p:spTree>
    <p:extLst>
      <p:ext uri="{BB962C8B-B14F-4D97-AF65-F5344CB8AC3E}">
        <p14:creationId xmlns:p14="http://schemas.microsoft.com/office/powerpoint/2010/main" val="3688727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364" y="447795"/>
            <a:ext cx="4533457" cy="944527"/>
          </a:xfrm>
        </p:spPr>
        <p:txBody>
          <a:bodyPr>
            <a:normAutofit/>
          </a:bodyPr>
          <a:lstStyle/>
          <a:p>
            <a:pPr algn="ctr"/>
            <a:r>
              <a:rPr lang="en-GB" sz="6000" b="1" dirty="0" smtClean="0">
                <a:solidFill>
                  <a:srgbClr val="A23A9D"/>
                </a:solidFill>
                <a:latin typeface="Century Gothic" panose="020B0502020202020204" pitchFamily="34" charset="0"/>
              </a:rPr>
              <a:t>Celine Dion</a:t>
            </a:r>
            <a:endParaRPr lang="en-GB" sz="6000" dirty="0">
              <a:solidFill>
                <a:srgbClr val="A23A9D"/>
              </a:solidFill>
              <a:latin typeface="Century Gothic" panose="020B0502020202020204" pitchFamily="34" charset="0"/>
            </a:endParaRPr>
          </a:p>
        </p:txBody>
      </p:sp>
      <p:sp>
        <p:nvSpPr>
          <p:cNvPr id="11" name="Rectangle 10"/>
          <p:cNvSpPr/>
          <p:nvPr/>
        </p:nvSpPr>
        <p:spPr>
          <a:xfrm>
            <a:off x="88411" y="2026147"/>
            <a:ext cx="4606410" cy="3477875"/>
          </a:xfrm>
          <a:prstGeom prst="rect">
            <a:avLst/>
          </a:prstGeom>
        </p:spPr>
        <p:txBody>
          <a:bodyPr wrap="square">
            <a:spAutoFit/>
          </a:bodyPr>
          <a:lstStyle/>
          <a:p>
            <a:pPr marL="285750" indent="-285750">
              <a:buFont typeface="Arial" panose="020B0604020202020204" pitchFamily="34" charset="0"/>
              <a:buChar char="•"/>
            </a:pPr>
            <a:r>
              <a:rPr lang="en-GB" sz="2000" dirty="0">
                <a:solidFill>
                  <a:srgbClr val="450063"/>
                </a:solidFill>
                <a:latin typeface="Bahnschrift SemiBold" panose="020B0502040204020203" pitchFamily="34" charset="0"/>
              </a:rPr>
              <a:t>Céline Marie Claudette Dion </a:t>
            </a:r>
            <a:r>
              <a:rPr lang="en-GB" sz="2000" dirty="0" smtClean="0">
                <a:solidFill>
                  <a:srgbClr val="450063"/>
                </a:solidFill>
                <a:latin typeface="Bahnschrift SemiBold" panose="020B0502040204020203" pitchFamily="34" charset="0"/>
              </a:rPr>
              <a:t>is </a:t>
            </a:r>
            <a:r>
              <a:rPr lang="en-GB" sz="2000" dirty="0">
                <a:solidFill>
                  <a:srgbClr val="450063"/>
                </a:solidFill>
                <a:latin typeface="Bahnschrift SemiBold" panose="020B0502040204020203" pitchFamily="34" charset="0"/>
              </a:rPr>
              <a:t>a famous Canadian singer. </a:t>
            </a:r>
            <a:endParaRPr lang="en-GB" sz="2000" dirty="0" smtClean="0">
              <a:solidFill>
                <a:srgbClr val="450063"/>
              </a:solidFill>
              <a:latin typeface="Bahnschrift SemiBold" panose="020B0502040204020203" pitchFamily="34" charset="0"/>
            </a:endParaRPr>
          </a:p>
          <a:p>
            <a:pPr marL="285750" indent="-285750">
              <a:buFont typeface="Arial" panose="020B0604020202020204" pitchFamily="34" charset="0"/>
              <a:buChar char="•"/>
            </a:pPr>
            <a:endParaRPr lang="en-GB" sz="2000" dirty="0" smtClean="0">
              <a:solidFill>
                <a:srgbClr val="450063"/>
              </a:solidFill>
              <a:latin typeface="Bahnschrift SemiBold" panose="020B0502040204020203" pitchFamily="34" charset="0"/>
            </a:endParaRPr>
          </a:p>
          <a:p>
            <a:pPr marL="285750" indent="-285750">
              <a:buFont typeface="Arial" panose="020B0604020202020204" pitchFamily="34" charset="0"/>
              <a:buChar char="•"/>
            </a:pPr>
            <a:r>
              <a:rPr lang="en-GB" sz="2000" dirty="0" smtClean="0">
                <a:solidFill>
                  <a:srgbClr val="450063"/>
                </a:solidFill>
                <a:latin typeface="Bahnschrift SemiBold" panose="020B0502040204020203" pitchFamily="34" charset="0"/>
              </a:rPr>
              <a:t>She </a:t>
            </a:r>
            <a:r>
              <a:rPr lang="en-GB" sz="2000" dirty="0">
                <a:solidFill>
                  <a:srgbClr val="450063"/>
                </a:solidFill>
                <a:latin typeface="Bahnschrift SemiBold" panose="020B0502040204020203" pitchFamily="34" charset="0"/>
              </a:rPr>
              <a:t>has sold over 200 million records </a:t>
            </a:r>
            <a:r>
              <a:rPr lang="en-GB" sz="2000" dirty="0" smtClean="0">
                <a:solidFill>
                  <a:srgbClr val="450063"/>
                </a:solidFill>
                <a:latin typeface="Bahnschrift SemiBold" panose="020B0502040204020203" pitchFamily="34" charset="0"/>
              </a:rPr>
              <a:t>worldwide.</a:t>
            </a:r>
          </a:p>
          <a:p>
            <a:pPr marL="285750" indent="-285750">
              <a:buFont typeface="Arial" panose="020B0604020202020204" pitchFamily="34" charset="0"/>
              <a:buChar char="•"/>
            </a:pPr>
            <a:endParaRPr lang="en-GB" sz="2000" dirty="0" smtClean="0">
              <a:solidFill>
                <a:srgbClr val="450063"/>
              </a:solidFill>
              <a:latin typeface="Bahnschrift SemiBold" panose="020B0502040204020203" pitchFamily="34" charset="0"/>
            </a:endParaRPr>
          </a:p>
          <a:p>
            <a:pPr marL="285750" indent="-285750">
              <a:buFont typeface="Arial" panose="020B0604020202020204" pitchFamily="34" charset="0"/>
              <a:buChar char="•"/>
            </a:pPr>
            <a:r>
              <a:rPr lang="en-GB" sz="2000" dirty="0" smtClean="0">
                <a:solidFill>
                  <a:srgbClr val="450063"/>
                </a:solidFill>
                <a:latin typeface="Bahnschrift SemiBold" panose="020B0502040204020203" pitchFamily="34" charset="0"/>
              </a:rPr>
              <a:t>She </a:t>
            </a:r>
            <a:r>
              <a:rPr lang="en-GB" sz="2000" dirty="0">
                <a:solidFill>
                  <a:srgbClr val="450063"/>
                </a:solidFill>
                <a:latin typeface="Bahnschrift SemiBold" panose="020B0502040204020203" pitchFamily="34" charset="0"/>
              </a:rPr>
              <a:t>is </a:t>
            </a:r>
            <a:r>
              <a:rPr lang="en-GB" sz="2000" dirty="0" smtClean="0">
                <a:solidFill>
                  <a:srgbClr val="450063"/>
                </a:solidFill>
                <a:latin typeface="Bahnschrift SemiBold" panose="020B0502040204020203" pitchFamily="34" charset="0"/>
              </a:rPr>
              <a:t>one </a:t>
            </a:r>
            <a:r>
              <a:rPr lang="en-GB" sz="2000" dirty="0">
                <a:solidFill>
                  <a:srgbClr val="450063"/>
                </a:solidFill>
                <a:latin typeface="Bahnschrift SemiBold" panose="020B0502040204020203" pitchFamily="34" charset="0"/>
              </a:rPr>
              <a:t>of the top-selling music artists of all time</a:t>
            </a:r>
            <a:r>
              <a:rPr lang="en-GB" sz="2000" dirty="0" smtClean="0">
                <a:solidFill>
                  <a:srgbClr val="450063"/>
                </a:solidFill>
                <a:latin typeface="Bahnschrift SemiBold" panose="020B0502040204020203" pitchFamily="34" charset="0"/>
              </a:rPr>
              <a:t>.</a:t>
            </a:r>
          </a:p>
          <a:p>
            <a:pPr marL="285750" indent="-285750">
              <a:buFont typeface="Arial" panose="020B0604020202020204" pitchFamily="34" charset="0"/>
              <a:buChar char="•"/>
            </a:pPr>
            <a:endParaRPr lang="en-GB" sz="2000" dirty="0">
              <a:solidFill>
                <a:srgbClr val="450063"/>
              </a:solidFill>
              <a:latin typeface="Bahnschrift SemiBold" panose="020B0502040204020203" pitchFamily="34" charset="0"/>
            </a:endParaRPr>
          </a:p>
          <a:p>
            <a:pPr marL="285750" indent="-285750">
              <a:buFont typeface="Arial" panose="020B0604020202020204" pitchFamily="34" charset="0"/>
              <a:buChar char="•"/>
            </a:pPr>
            <a:r>
              <a:rPr lang="en-GB" sz="2000" dirty="0" smtClean="0">
                <a:solidFill>
                  <a:srgbClr val="450063"/>
                </a:solidFill>
                <a:latin typeface="Bahnschrift SemiBold" panose="020B0502040204020203" pitchFamily="34" charset="0"/>
              </a:rPr>
              <a:t>She was a </a:t>
            </a:r>
            <a:r>
              <a:rPr lang="en-GB" sz="2000" dirty="0">
                <a:solidFill>
                  <a:srgbClr val="450063"/>
                </a:solidFill>
                <a:latin typeface="Bahnschrift SemiBold" panose="020B0502040204020203" pitchFamily="34" charset="0"/>
              </a:rPr>
              <a:t>teen star in Canada in the 1980s with many French albums. </a:t>
            </a:r>
            <a:endParaRPr lang="en-GB" sz="2000" dirty="0" smtClean="0">
              <a:solidFill>
                <a:srgbClr val="450063"/>
              </a:solidFill>
              <a:latin typeface="Bahnschrift SemiBold" panose="020B0502040204020203" pitchFamily="34" charset="0"/>
            </a:endParaRPr>
          </a:p>
        </p:txBody>
      </p:sp>
      <p:pic>
        <p:nvPicPr>
          <p:cNvPr id="1026" name="Picture 2" descr="Céline Dion | The Canadian Encyclo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7414" y="1"/>
            <a:ext cx="4306586" cy="27700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 Eurovision 2025: Agreement in Principle for Céline Dion to Perform? -  Eurovoi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7528" y="3140143"/>
            <a:ext cx="4316471" cy="25031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8411" y="5712706"/>
            <a:ext cx="9446117" cy="707886"/>
          </a:xfrm>
          <a:prstGeom prst="rect">
            <a:avLst/>
          </a:prstGeom>
          <a:noFill/>
        </p:spPr>
        <p:txBody>
          <a:bodyPr wrap="square" rtlCol="0">
            <a:spAutoFit/>
          </a:bodyPr>
          <a:lstStyle/>
          <a:p>
            <a:pPr marL="285750" indent="-285750">
              <a:buFont typeface="Arial" panose="020B0604020202020204" pitchFamily="34" charset="0"/>
              <a:buChar char="•"/>
            </a:pPr>
            <a:r>
              <a:rPr lang="en-GB" sz="2000" dirty="0">
                <a:solidFill>
                  <a:srgbClr val="450063"/>
                </a:solidFill>
                <a:latin typeface="Bahnschrift SemiBold" panose="020B0502040204020203" pitchFamily="34" charset="0"/>
              </a:rPr>
              <a:t>She became famous around the world after winning the Eurovision Song Contest 1988 for Switzerland.</a:t>
            </a:r>
            <a:endParaRPr lang="en-GB" sz="2000" dirty="0">
              <a:solidFill>
                <a:srgbClr val="651652"/>
              </a:solidFill>
              <a:latin typeface="Bahnschrift SemiBold" panose="020B0502040204020203" pitchFamily="34" charset="0"/>
            </a:endParaRPr>
          </a:p>
        </p:txBody>
      </p:sp>
    </p:spTree>
    <p:extLst>
      <p:ext uri="{BB962C8B-B14F-4D97-AF65-F5344CB8AC3E}">
        <p14:creationId xmlns:p14="http://schemas.microsoft.com/office/powerpoint/2010/main" val="2315583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4968275" cy="1325563"/>
          </a:xfrm>
        </p:spPr>
        <p:txBody>
          <a:bodyPr>
            <a:normAutofit fontScale="90000"/>
          </a:bodyPr>
          <a:lstStyle/>
          <a:p>
            <a:pPr algn="ctr"/>
            <a:r>
              <a:rPr lang="en-GB" sz="5400" dirty="0" smtClean="0">
                <a:solidFill>
                  <a:schemeClr val="accent4">
                    <a:lumMod val="50000"/>
                  </a:schemeClr>
                </a:solidFill>
                <a:latin typeface="Bahnschrift SemiBold" panose="020B0502040204020203" pitchFamily="34" charset="0"/>
              </a:rPr>
              <a:t>Whitney Houston</a:t>
            </a:r>
            <a:endParaRPr lang="en-GB" sz="5400" dirty="0">
              <a:solidFill>
                <a:schemeClr val="accent4">
                  <a:lumMod val="50000"/>
                </a:schemeClr>
              </a:solidFill>
              <a:latin typeface="Bahnschrift SemiBold" panose="020B0502040204020203" pitchFamily="34" charset="0"/>
            </a:endParaRPr>
          </a:p>
        </p:txBody>
      </p:sp>
      <p:sp>
        <p:nvSpPr>
          <p:cNvPr id="5" name="TextBox 4"/>
          <p:cNvSpPr txBox="1"/>
          <p:nvPr/>
        </p:nvSpPr>
        <p:spPr>
          <a:xfrm>
            <a:off x="143932" y="1576486"/>
            <a:ext cx="4680407" cy="4278094"/>
          </a:xfrm>
          <a:prstGeom prst="rect">
            <a:avLst/>
          </a:prstGeom>
          <a:noFill/>
        </p:spPr>
        <p:txBody>
          <a:bodyPr wrap="square" rtlCol="0">
            <a:spAutoFit/>
          </a:bodyPr>
          <a:lstStyle/>
          <a:p>
            <a:pPr marL="285750" indent="-285750">
              <a:buFont typeface="Arial" panose="020B0604020202020204" pitchFamily="34" charset="0"/>
              <a:buChar char="•"/>
            </a:pPr>
            <a:r>
              <a:rPr lang="en-GB" sz="1600" b="1" dirty="0">
                <a:latin typeface="Century Gothic" panose="020B0502020202020204" pitchFamily="34" charset="0"/>
              </a:rPr>
              <a:t>Whitney Elizabeth Houston </a:t>
            </a:r>
            <a:r>
              <a:rPr lang="en-GB" sz="1600" dirty="0">
                <a:latin typeface="Century Gothic" panose="020B0502020202020204" pitchFamily="34" charset="0"/>
              </a:rPr>
              <a:t>(August 9, 1963 – February 11, 2012) was a famous American singer, actress, and </a:t>
            </a:r>
            <a:r>
              <a:rPr lang="en-GB" sz="1600" dirty="0" smtClean="0">
                <a:latin typeface="Century Gothic" panose="020B0502020202020204" pitchFamily="34" charset="0"/>
              </a:rPr>
              <a:t>producer.</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smtClean="0">
                <a:latin typeface="Century Gothic" panose="020B0502020202020204" pitchFamily="34" charset="0"/>
              </a:rPr>
              <a:t>She </a:t>
            </a:r>
            <a:r>
              <a:rPr lang="en-GB" sz="1600" dirty="0">
                <a:latin typeface="Century Gothic" panose="020B0502020202020204" pitchFamily="34" charset="0"/>
              </a:rPr>
              <a:t>was known around the world as </a:t>
            </a:r>
            <a:r>
              <a:rPr lang="en-GB" sz="1600" b="1" dirty="0">
                <a:latin typeface="Century Gothic" panose="020B0502020202020204" pitchFamily="34" charset="0"/>
              </a:rPr>
              <a:t>"The Voice" </a:t>
            </a:r>
            <a:r>
              <a:rPr lang="en-GB" sz="1600" dirty="0">
                <a:latin typeface="Century Gothic" panose="020B0502020202020204" pitchFamily="34" charset="0"/>
              </a:rPr>
              <a:t>because of her powerful and beautiful singing. </a:t>
            </a:r>
            <a:endParaRPr lang="en-GB" sz="1600" dirty="0" smtClean="0">
              <a:latin typeface="Century Gothic" panose="020B0502020202020204" pitchFamily="34" charset="0"/>
            </a:endParaRP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smtClean="0">
                <a:latin typeface="Century Gothic" panose="020B0502020202020204" pitchFamily="34" charset="0"/>
              </a:rPr>
              <a:t>Whitney </a:t>
            </a:r>
            <a:r>
              <a:rPr lang="en-GB" sz="1600" dirty="0">
                <a:latin typeface="Century Gothic" panose="020B0502020202020204" pitchFamily="34" charset="0"/>
              </a:rPr>
              <a:t>is one of the most awarded musicians in history and is also one of the best-selling music artists of all time, with over 220 million records sold worldwide</a:t>
            </a:r>
            <a:r>
              <a:rPr lang="en-GB" sz="1600" dirty="0" smtClean="0">
                <a:latin typeface="Century Gothic" panose="020B0502020202020204" pitchFamily="34" charset="0"/>
              </a:rPr>
              <a:t>.</a:t>
            </a:r>
          </a:p>
          <a:p>
            <a:pPr marL="285750" indent="-285750">
              <a:buFont typeface="Arial" panose="020B0604020202020204" pitchFamily="34" charset="0"/>
              <a:buChar char="•"/>
            </a:pPr>
            <a:endParaRPr lang="en-GB" sz="1600" dirty="0" smtClean="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She starred in popular movies like </a:t>
            </a:r>
            <a:r>
              <a:rPr lang="en-GB" sz="1600" b="1" dirty="0">
                <a:latin typeface="Century Gothic" panose="020B0502020202020204" pitchFamily="34" charset="0"/>
              </a:rPr>
              <a:t>The</a:t>
            </a:r>
            <a:r>
              <a:rPr lang="en-GB" sz="1600" i="1" dirty="0">
                <a:latin typeface="Century Gothic" panose="020B0502020202020204" pitchFamily="34" charset="0"/>
              </a:rPr>
              <a:t> </a:t>
            </a:r>
            <a:r>
              <a:rPr lang="en-GB" sz="1600" b="1" dirty="0">
                <a:latin typeface="Century Gothic" panose="020B0502020202020204" pitchFamily="34" charset="0"/>
              </a:rPr>
              <a:t>Bodyguard</a:t>
            </a:r>
            <a:r>
              <a:rPr lang="en-GB" sz="1600" dirty="0">
                <a:latin typeface="Century Gothic" panose="020B0502020202020204" pitchFamily="34" charset="0"/>
              </a:rPr>
              <a:t> and </a:t>
            </a:r>
            <a:r>
              <a:rPr lang="en-GB" sz="1600" b="1" dirty="0">
                <a:latin typeface="Century Gothic" panose="020B0502020202020204" pitchFamily="34" charset="0"/>
              </a:rPr>
              <a:t>Cinderella</a:t>
            </a:r>
            <a:r>
              <a:rPr lang="en-GB" sz="1600" dirty="0">
                <a:latin typeface="Century Gothic" panose="020B0502020202020204" pitchFamily="34" charset="0"/>
              </a:rPr>
              <a:t>. Her version of the song </a:t>
            </a:r>
            <a:r>
              <a:rPr lang="en-GB" sz="1600" b="1" dirty="0">
                <a:latin typeface="Century Gothic" panose="020B0502020202020204" pitchFamily="34" charset="0"/>
              </a:rPr>
              <a:t>"I Will Always Love You" </a:t>
            </a:r>
            <a:r>
              <a:rPr lang="en-GB" sz="1600" dirty="0">
                <a:latin typeface="Century Gothic" panose="020B0502020202020204" pitchFamily="34" charset="0"/>
              </a:rPr>
              <a:t>is one of the best-selling singles ever.</a:t>
            </a:r>
          </a:p>
        </p:txBody>
      </p:sp>
      <p:pic>
        <p:nvPicPr>
          <p:cNvPr id="2050" name="Picture 2" descr="Whitney Houston - Songs, Daughter &amp; Dea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3292" y="3591047"/>
            <a:ext cx="3960708" cy="326695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w Many Kids Did Whitney Houston Have? | PS Celebr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3292" y="1"/>
            <a:ext cx="3960708" cy="3591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113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8763" y="1"/>
            <a:ext cx="4985238" cy="1115028"/>
          </a:xfrm>
        </p:spPr>
        <p:txBody>
          <a:bodyPr>
            <a:noAutofit/>
          </a:bodyPr>
          <a:lstStyle/>
          <a:p>
            <a:pPr algn="ctr"/>
            <a:r>
              <a:rPr lang="en-GB" sz="4800" dirty="0" err="1" smtClean="0">
                <a:solidFill>
                  <a:srgbClr val="3C0A4B"/>
                </a:solidFill>
                <a:latin typeface="Bahnschrift SemiBold" panose="020B0502040204020203" pitchFamily="34" charset="0"/>
              </a:rPr>
              <a:t>Beyonce</a:t>
            </a:r>
            <a:endParaRPr lang="en-GB" sz="4800" dirty="0">
              <a:solidFill>
                <a:srgbClr val="3C0A4B"/>
              </a:solidFill>
              <a:latin typeface="Bahnschrift SemiBold" panose="020B0502040204020203" pitchFamily="34" charset="0"/>
            </a:endParaRPr>
          </a:p>
        </p:txBody>
      </p:sp>
      <p:sp>
        <p:nvSpPr>
          <p:cNvPr id="5" name="TextBox 4"/>
          <p:cNvSpPr txBox="1"/>
          <p:nvPr/>
        </p:nvSpPr>
        <p:spPr>
          <a:xfrm>
            <a:off x="208590" y="3477358"/>
            <a:ext cx="8845549" cy="3231654"/>
          </a:xfrm>
          <a:prstGeom prst="rect">
            <a:avLst/>
          </a:prstGeom>
          <a:noFill/>
        </p:spPr>
        <p:txBody>
          <a:bodyPr wrap="square" rtlCol="0">
            <a:spAutoFit/>
          </a:bodyPr>
          <a:lstStyle/>
          <a:p>
            <a:pPr marL="285750" indent="-285750">
              <a:buFont typeface="Arial" panose="020B0604020202020204" pitchFamily="34" charset="0"/>
              <a:buChar char="•"/>
            </a:pPr>
            <a:r>
              <a:rPr lang="en-GB" sz="2000" b="1" dirty="0">
                <a:latin typeface="Century Gothic" panose="020B0502020202020204" pitchFamily="34" charset="0"/>
              </a:rPr>
              <a:t>Beyoncé </a:t>
            </a:r>
            <a:r>
              <a:rPr lang="en-GB" sz="2000" dirty="0">
                <a:latin typeface="Century Gothic" panose="020B0502020202020204" pitchFamily="34" charset="0"/>
              </a:rPr>
              <a:t>first became famous in the 1990s as the lead singer of the girl group </a:t>
            </a:r>
            <a:r>
              <a:rPr lang="en-GB" sz="2000" b="1" dirty="0">
                <a:latin typeface="Century Gothic" panose="020B0502020202020204" pitchFamily="34" charset="0"/>
              </a:rPr>
              <a:t>Destiny's Child</a:t>
            </a:r>
            <a:r>
              <a:rPr lang="en-GB" sz="2000" dirty="0" smtClean="0">
                <a:latin typeface="Century Gothic" panose="020B0502020202020204" pitchFamily="34" charset="0"/>
              </a:rPr>
              <a:t>.</a:t>
            </a:r>
          </a:p>
          <a:p>
            <a:pPr marL="285750" indent="-285750">
              <a:buFont typeface="Arial" panose="020B0604020202020204" pitchFamily="34" charset="0"/>
              <a:buChar char="•"/>
            </a:pPr>
            <a:endParaRPr lang="en-GB" sz="2000" dirty="0">
              <a:solidFill>
                <a:srgbClr val="3A65FB"/>
              </a:solidFill>
              <a:latin typeface="Century Gothic" panose="020B0502020202020204" pitchFamily="34" charset="0"/>
            </a:endParaRPr>
          </a:p>
          <a:p>
            <a:pPr marL="285750" indent="-285750">
              <a:buFont typeface="Arial" panose="020B0604020202020204" pitchFamily="34" charset="0"/>
              <a:buChar char="•"/>
            </a:pPr>
            <a:r>
              <a:rPr lang="en-GB" sz="2000" dirty="0">
                <a:latin typeface="Century Gothic" panose="020B0502020202020204" pitchFamily="34" charset="0"/>
              </a:rPr>
              <a:t>Many people call her </a:t>
            </a:r>
            <a:r>
              <a:rPr lang="en-GB" sz="2000" b="1" dirty="0">
                <a:latin typeface="Century Gothic" panose="020B0502020202020204" pitchFamily="34" charset="0"/>
              </a:rPr>
              <a:t>"Queen </a:t>
            </a:r>
            <a:r>
              <a:rPr lang="en-GB" sz="2000" b="1" dirty="0" err="1">
                <a:latin typeface="Century Gothic" panose="020B0502020202020204" pitchFamily="34" charset="0"/>
              </a:rPr>
              <a:t>Bey</a:t>
            </a:r>
            <a:r>
              <a:rPr lang="en-GB" sz="2000" b="1" dirty="0">
                <a:latin typeface="Century Gothic" panose="020B0502020202020204" pitchFamily="34" charset="0"/>
              </a:rPr>
              <a:t>" </a:t>
            </a:r>
            <a:r>
              <a:rPr lang="en-GB" sz="2000" dirty="0">
                <a:latin typeface="Century Gothic" panose="020B0502020202020204" pitchFamily="34" charset="0"/>
              </a:rPr>
              <a:t>because she is seen as one of the most important and influential performers of our time</a:t>
            </a:r>
            <a:r>
              <a:rPr lang="en-GB" sz="2000" dirty="0" smtClean="0">
                <a:latin typeface="Century Gothic" panose="020B0502020202020204" pitchFamily="34" charset="0"/>
              </a:rPr>
              <a:t>.</a:t>
            </a:r>
          </a:p>
          <a:p>
            <a:pPr marL="285750" indent="-285750">
              <a:buFont typeface="Arial" panose="020B0604020202020204" pitchFamily="34" charset="0"/>
              <a:buChar char="•"/>
            </a:pPr>
            <a:endParaRPr lang="en-GB" sz="2000" dirty="0">
              <a:solidFill>
                <a:srgbClr val="3A65FB"/>
              </a:solidFill>
              <a:latin typeface="Century Gothic" panose="020B0502020202020204" pitchFamily="34" charset="0"/>
            </a:endParaRPr>
          </a:p>
          <a:p>
            <a:pPr marL="285750" indent="-285750">
              <a:buFont typeface="Arial" panose="020B0604020202020204" pitchFamily="34" charset="0"/>
              <a:buChar char="•"/>
            </a:pPr>
            <a:r>
              <a:rPr lang="en-GB" sz="2000" dirty="0">
                <a:latin typeface="Century Gothic" panose="020B0502020202020204" pitchFamily="34" charset="0"/>
              </a:rPr>
              <a:t>Beyoncé has sold over 200 million records worldwide, making her one of the best-selling artists of all time. </a:t>
            </a:r>
            <a:endParaRPr lang="en-GB" sz="2000" dirty="0" smtClean="0">
              <a:latin typeface="Century Gothic" panose="020B0502020202020204" pitchFamily="34" charset="0"/>
            </a:endParaRPr>
          </a:p>
          <a:p>
            <a:pPr marL="285750" indent="-285750">
              <a:buFont typeface="Arial" panose="020B0604020202020204" pitchFamily="34" charset="0"/>
              <a:buChar char="•"/>
            </a:pPr>
            <a:endParaRPr lang="en-GB" sz="2000" dirty="0">
              <a:latin typeface="Century Gothic" panose="020B0502020202020204" pitchFamily="34" charset="0"/>
            </a:endParaRPr>
          </a:p>
          <a:p>
            <a:pPr marL="285750" indent="-285750">
              <a:buFont typeface="Arial" panose="020B0604020202020204" pitchFamily="34" charset="0"/>
              <a:buChar char="•"/>
            </a:pPr>
            <a:r>
              <a:rPr lang="en-GB" sz="2000" dirty="0" smtClean="0">
                <a:latin typeface="Century Gothic" panose="020B0502020202020204" pitchFamily="34" charset="0"/>
              </a:rPr>
              <a:t>She </a:t>
            </a:r>
            <a:r>
              <a:rPr lang="en-GB" sz="2000" dirty="0">
                <a:latin typeface="Century Gothic" panose="020B0502020202020204" pitchFamily="34" charset="0"/>
              </a:rPr>
              <a:t>has </a:t>
            </a:r>
            <a:r>
              <a:rPr lang="en-GB" sz="2000" b="1" dirty="0">
                <a:latin typeface="Century Gothic" panose="020B0502020202020204" pitchFamily="34" charset="0"/>
              </a:rPr>
              <a:t>won more Grammy Awards than any other artist in history</a:t>
            </a:r>
            <a:r>
              <a:rPr lang="en-GB" sz="2000" dirty="0">
                <a:latin typeface="Century Gothic" panose="020B0502020202020204" pitchFamily="34" charset="0"/>
              </a:rPr>
              <a:t>. </a:t>
            </a:r>
            <a:endParaRPr lang="en-GB" sz="2000" dirty="0">
              <a:solidFill>
                <a:srgbClr val="3A65FB"/>
              </a:solidFill>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4283497" y="1115028"/>
            <a:ext cx="4770642" cy="2058995"/>
          </a:xfrm>
          <a:prstGeom prst="rect">
            <a:avLst/>
          </a:prstGeom>
        </p:spPr>
      </p:pic>
      <p:pic>
        <p:nvPicPr>
          <p:cNvPr id="6" name="Picture 5"/>
          <p:cNvPicPr>
            <a:picLocks noChangeAspect="1"/>
          </p:cNvPicPr>
          <p:nvPr/>
        </p:nvPicPr>
        <p:blipFill>
          <a:blip r:embed="rId3"/>
          <a:stretch>
            <a:fillRect/>
          </a:stretch>
        </p:blipFill>
        <p:spPr>
          <a:xfrm>
            <a:off x="0" y="0"/>
            <a:ext cx="4158763" cy="3174023"/>
          </a:xfrm>
          <a:prstGeom prst="rect">
            <a:avLst/>
          </a:prstGeom>
        </p:spPr>
      </p:pic>
    </p:spTree>
    <p:extLst>
      <p:ext uri="{BB962C8B-B14F-4D97-AF65-F5344CB8AC3E}">
        <p14:creationId xmlns:p14="http://schemas.microsoft.com/office/powerpoint/2010/main" val="3988616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0492" y="662033"/>
            <a:ext cx="3616375" cy="1325563"/>
          </a:xfrm>
        </p:spPr>
        <p:txBody>
          <a:bodyPr>
            <a:noAutofit/>
          </a:bodyPr>
          <a:lstStyle/>
          <a:p>
            <a:pPr algn="ctr"/>
            <a:r>
              <a:rPr lang="en-GB" sz="4800" b="1" dirty="0" smtClean="0">
                <a:solidFill>
                  <a:srgbClr val="BB2F4A"/>
                </a:solidFill>
                <a:latin typeface="Bahnschrift SemiBold" panose="020B0502040204020203" pitchFamily="34" charset="0"/>
              </a:rPr>
              <a:t>Diana Ross</a:t>
            </a:r>
            <a:endParaRPr lang="en-GB" sz="4800" b="1" dirty="0">
              <a:solidFill>
                <a:srgbClr val="BB2F4A"/>
              </a:solidFill>
              <a:latin typeface="Bahnschrift SemiBold" panose="020B0502040204020203" pitchFamily="34" charset="0"/>
            </a:endParaRPr>
          </a:p>
        </p:txBody>
      </p:sp>
      <p:sp>
        <p:nvSpPr>
          <p:cNvPr id="5" name="TextBox 4"/>
          <p:cNvSpPr txBox="1"/>
          <p:nvPr/>
        </p:nvSpPr>
        <p:spPr>
          <a:xfrm>
            <a:off x="135467" y="2693987"/>
            <a:ext cx="8881799" cy="4016484"/>
          </a:xfrm>
          <a:prstGeom prst="rect">
            <a:avLst/>
          </a:prstGeom>
          <a:noFill/>
        </p:spPr>
        <p:txBody>
          <a:bodyPr wrap="square" rtlCol="0">
            <a:spAutoFit/>
          </a:bodyPr>
          <a:lstStyle/>
          <a:p>
            <a:pPr marL="285750" indent="-285750">
              <a:buFont typeface="Arial" panose="020B0604020202020204" pitchFamily="34" charset="0"/>
              <a:buChar char="•"/>
            </a:pPr>
            <a:r>
              <a:rPr lang="en-GB" sz="1700" dirty="0">
                <a:latin typeface="Century Gothic" panose="020B0502020202020204" pitchFamily="34" charset="0"/>
              </a:rPr>
              <a:t>Many people know her as the "Queen of </a:t>
            </a:r>
            <a:r>
              <a:rPr lang="en-GB" sz="1700" dirty="0" err="1">
                <a:latin typeface="Century Gothic" panose="020B0502020202020204" pitchFamily="34" charset="0"/>
              </a:rPr>
              <a:t>Motown</a:t>
            </a:r>
            <a:r>
              <a:rPr lang="en-GB" sz="1700" dirty="0">
                <a:latin typeface="Century Gothic" panose="020B0502020202020204" pitchFamily="34" charset="0"/>
              </a:rPr>
              <a:t> Records". </a:t>
            </a:r>
            <a:endParaRPr lang="en-GB" sz="1700" dirty="0" smtClean="0">
              <a:latin typeface="Century Gothic" panose="020B0502020202020204" pitchFamily="34" charset="0"/>
            </a:endParaRPr>
          </a:p>
          <a:p>
            <a:pPr marL="285750" indent="-285750">
              <a:buFont typeface="Arial" panose="020B0604020202020204" pitchFamily="34" charset="0"/>
              <a:buChar char="•"/>
            </a:pPr>
            <a:endParaRPr lang="en-GB" sz="1700" dirty="0">
              <a:latin typeface="Century Gothic" panose="020B0502020202020204" pitchFamily="34" charset="0"/>
            </a:endParaRPr>
          </a:p>
          <a:p>
            <a:pPr marL="285750" indent="-285750">
              <a:buFont typeface="Arial" panose="020B0604020202020204" pitchFamily="34" charset="0"/>
              <a:buChar char="•"/>
            </a:pPr>
            <a:r>
              <a:rPr lang="en-GB" sz="1700" dirty="0" smtClean="0">
                <a:latin typeface="Century Gothic" panose="020B0502020202020204" pitchFamily="34" charset="0"/>
              </a:rPr>
              <a:t>She </a:t>
            </a:r>
            <a:r>
              <a:rPr lang="en-GB" sz="1700" dirty="0">
                <a:latin typeface="Century Gothic" panose="020B0502020202020204" pitchFamily="34" charset="0"/>
              </a:rPr>
              <a:t>was the lead singer of a very popular group called the Supremes</a:t>
            </a:r>
            <a:r>
              <a:rPr lang="en-GB" sz="1700" dirty="0" smtClean="0">
                <a:latin typeface="Century Gothic" panose="020B0502020202020204" pitchFamily="34" charset="0"/>
              </a:rPr>
              <a:t>.</a:t>
            </a:r>
          </a:p>
          <a:p>
            <a:pPr marL="285750" indent="-285750">
              <a:buFont typeface="Arial" panose="020B0604020202020204" pitchFamily="34" charset="0"/>
              <a:buChar char="•"/>
            </a:pPr>
            <a:endParaRPr lang="en-GB" sz="1700" dirty="0">
              <a:latin typeface="Century Gothic" panose="020B0502020202020204" pitchFamily="34" charset="0"/>
            </a:endParaRPr>
          </a:p>
          <a:p>
            <a:pPr marL="285750" indent="-285750">
              <a:buFont typeface="Arial" panose="020B0604020202020204" pitchFamily="34" charset="0"/>
              <a:buChar char="•"/>
            </a:pPr>
            <a:r>
              <a:rPr lang="en-GB" sz="1700" dirty="0">
                <a:latin typeface="Century Gothic" panose="020B0502020202020204" pitchFamily="34" charset="0"/>
              </a:rPr>
              <a:t>After leaving the Supremes in 1970, Diana Ross started a very successful solo music career. </a:t>
            </a:r>
            <a:r>
              <a:rPr lang="en-GB" sz="1700" dirty="0" smtClean="0">
                <a:latin typeface="Century Gothic" panose="020B0502020202020204" pitchFamily="34" charset="0"/>
              </a:rPr>
              <a:t>Her </a:t>
            </a:r>
            <a:r>
              <a:rPr lang="en-GB" sz="1700" dirty="0">
                <a:latin typeface="Century Gothic" panose="020B0502020202020204" pitchFamily="34" charset="0"/>
              </a:rPr>
              <a:t>songs like "</a:t>
            </a:r>
            <a:r>
              <a:rPr lang="en-GB" sz="1700" dirty="0" err="1">
                <a:latin typeface="Century Gothic" panose="020B0502020202020204" pitchFamily="34" charset="0"/>
              </a:rPr>
              <a:t>Ain't</a:t>
            </a:r>
            <a:r>
              <a:rPr lang="en-GB" sz="1700" dirty="0">
                <a:latin typeface="Century Gothic" panose="020B0502020202020204" pitchFamily="34" charset="0"/>
              </a:rPr>
              <a:t> No Mountain High Enough", "Upside Down", and "Endless Love" all reached number one. </a:t>
            </a:r>
            <a:endParaRPr lang="en-GB" sz="1700" dirty="0" smtClean="0">
              <a:latin typeface="Century Gothic" panose="020B0502020202020204" pitchFamily="34" charset="0"/>
            </a:endParaRPr>
          </a:p>
          <a:p>
            <a:pPr marL="285750" indent="-285750">
              <a:buFont typeface="Arial" panose="020B0604020202020204" pitchFamily="34" charset="0"/>
              <a:buChar char="•"/>
            </a:pPr>
            <a:endParaRPr lang="en-GB" sz="1700" dirty="0">
              <a:latin typeface="Century Gothic" panose="020B0502020202020204" pitchFamily="34" charset="0"/>
            </a:endParaRPr>
          </a:p>
          <a:p>
            <a:pPr marL="285750" indent="-285750">
              <a:buFont typeface="Arial" panose="020B0604020202020204" pitchFamily="34" charset="0"/>
              <a:buChar char="•"/>
            </a:pPr>
            <a:r>
              <a:rPr lang="en-GB" sz="1700" dirty="0" smtClean="0">
                <a:latin typeface="Century Gothic" panose="020B0502020202020204" pitchFamily="34" charset="0"/>
              </a:rPr>
              <a:t>This </a:t>
            </a:r>
            <a:r>
              <a:rPr lang="en-GB" sz="1700" dirty="0">
                <a:latin typeface="Century Gothic" panose="020B0502020202020204" pitchFamily="34" charset="0"/>
              </a:rPr>
              <a:t>made her the female solo artist with the most </a:t>
            </a:r>
            <a:endParaRPr lang="en-GB" sz="1700" dirty="0" smtClean="0">
              <a:latin typeface="Century Gothic" panose="020B0502020202020204" pitchFamily="34" charset="0"/>
            </a:endParaRPr>
          </a:p>
          <a:p>
            <a:r>
              <a:rPr lang="en-GB" sz="1700" dirty="0" smtClean="0">
                <a:latin typeface="Century Gothic" panose="020B0502020202020204" pitchFamily="34" charset="0"/>
              </a:rPr>
              <a:t>number-one </a:t>
            </a:r>
            <a:r>
              <a:rPr lang="en-GB" sz="1700" dirty="0">
                <a:latin typeface="Century Gothic" panose="020B0502020202020204" pitchFamily="34" charset="0"/>
              </a:rPr>
              <a:t>songs in the U.S. at that time. She </a:t>
            </a:r>
            <a:endParaRPr lang="en-GB" sz="1700" dirty="0" smtClean="0">
              <a:latin typeface="Century Gothic" panose="020B0502020202020204" pitchFamily="34" charset="0"/>
            </a:endParaRPr>
          </a:p>
          <a:p>
            <a:r>
              <a:rPr lang="en-GB" sz="1700" dirty="0" smtClean="0">
                <a:latin typeface="Century Gothic" panose="020B0502020202020204" pitchFamily="34" charset="0"/>
              </a:rPr>
              <a:t>continued </a:t>
            </a:r>
            <a:r>
              <a:rPr lang="en-GB" sz="1700" dirty="0">
                <a:latin typeface="Century Gothic" panose="020B0502020202020204" pitchFamily="34" charset="0"/>
              </a:rPr>
              <a:t>to have global hits throughout the 1980s </a:t>
            </a:r>
            <a:endParaRPr lang="en-GB" sz="1700" dirty="0" smtClean="0">
              <a:latin typeface="Century Gothic" panose="020B0502020202020204" pitchFamily="34" charset="0"/>
            </a:endParaRPr>
          </a:p>
          <a:p>
            <a:r>
              <a:rPr lang="en-GB" sz="1700" dirty="0" smtClean="0">
                <a:latin typeface="Century Gothic" panose="020B0502020202020204" pitchFamily="34" charset="0"/>
              </a:rPr>
              <a:t>and </a:t>
            </a:r>
            <a:r>
              <a:rPr lang="en-GB" sz="1700" dirty="0">
                <a:latin typeface="Century Gothic" panose="020B0502020202020204" pitchFamily="34" charset="0"/>
              </a:rPr>
              <a:t>1990s.</a:t>
            </a:r>
            <a:endParaRPr lang="en-GB" sz="1700" dirty="0" smtClean="0">
              <a:latin typeface="Century Gothic" panose="020B0502020202020204" pitchFamily="34" charset="0"/>
            </a:endParaRPr>
          </a:p>
          <a:p>
            <a:pPr marL="285750" indent="-285750">
              <a:buFont typeface="Arial" panose="020B0604020202020204" pitchFamily="34" charset="0"/>
              <a:buChar char="•"/>
            </a:pPr>
            <a:endParaRPr lang="en-GB" sz="1700" dirty="0">
              <a:latin typeface="Century Gothic" panose="020B0502020202020204" pitchFamily="34" charset="0"/>
            </a:endParaRPr>
          </a:p>
          <a:p>
            <a:pPr marL="285750" indent="-285750">
              <a:buFont typeface="Arial" panose="020B0604020202020204" pitchFamily="34" charset="0"/>
              <a:buChar char="•"/>
            </a:pPr>
            <a:r>
              <a:rPr lang="en-GB" sz="1700" i="1" dirty="0">
                <a:latin typeface="Century Gothic" panose="020B0502020202020204" pitchFamily="34" charset="0"/>
              </a:rPr>
              <a:t>Billboard</a:t>
            </a:r>
            <a:r>
              <a:rPr lang="en-GB" sz="1700" dirty="0">
                <a:latin typeface="Century Gothic" panose="020B0502020202020204" pitchFamily="34" charset="0"/>
              </a:rPr>
              <a:t> magazine called Diana Ross the "Female </a:t>
            </a:r>
            <a:endParaRPr lang="en-GB" sz="1700" dirty="0" smtClean="0">
              <a:latin typeface="Century Gothic" panose="020B0502020202020204" pitchFamily="34" charset="0"/>
            </a:endParaRPr>
          </a:p>
          <a:p>
            <a:r>
              <a:rPr lang="en-GB" sz="1700" dirty="0" smtClean="0">
                <a:latin typeface="Century Gothic" panose="020B0502020202020204" pitchFamily="34" charset="0"/>
              </a:rPr>
              <a:t>Entertainer </a:t>
            </a:r>
            <a:r>
              <a:rPr lang="en-GB" sz="1700" dirty="0">
                <a:latin typeface="Century Gothic" panose="020B0502020202020204" pitchFamily="34" charset="0"/>
              </a:rPr>
              <a:t>of the Century" in 1976</a:t>
            </a:r>
            <a:r>
              <a:rPr lang="en-GB" sz="1700" dirty="0" smtClean="0">
                <a:latin typeface="Century Gothic" panose="020B0502020202020204" pitchFamily="34" charset="0"/>
              </a:rPr>
              <a:t> </a:t>
            </a:r>
            <a:endParaRPr lang="en-GB" sz="1700" dirty="0">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5796867" y="1"/>
            <a:ext cx="3360616" cy="2649628"/>
          </a:xfrm>
          <a:prstGeom prst="rect">
            <a:avLst/>
          </a:prstGeom>
        </p:spPr>
      </p:pic>
      <p:pic>
        <p:nvPicPr>
          <p:cNvPr id="7" name="Picture 6"/>
          <p:cNvPicPr>
            <a:picLocks noChangeAspect="1"/>
          </p:cNvPicPr>
          <p:nvPr/>
        </p:nvPicPr>
        <p:blipFill>
          <a:blip r:embed="rId3"/>
          <a:stretch>
            <a:fillRect/>
          </a:stretch>
        </p:blipFill>
        <p:spPr>
          <a:xfrm>
            <a:off x="5975622" y="4402129"/>
            <a:ext cx="3181861" cy="2386396"/>
          </a:xfrm>
          <a:prstGeom prst="rect">
            <a:avLst/>
          </a:prstGeom>
        </p:spPr>
      </p:pic>
      <p:pic>
        <p:nvPicPr>
          <p:cNvPr id="3074" name="Picture 2" descr="Diana Ross Facts for Kids | KidzSearch.c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2180492" cy="2649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2243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9132" y="3460132"/>
            <a:ext cx="8912468" cy="3323987"/>
          </a:xfrm>
          <a:prstGeom prst="rect">
            <a:avLst/>
          </a:prstGeom>
          <a:noFill/>
        </p:spPr>
        <p:txBody>
          <a:bodyPr wrap="square" rtlCol="0">
            <a:spAutoFit/>
          </a:bodyPr>
          <a:lstStyle/>
          <a:p>
            <a:pPr marL="285750" indent="-285750" fontAlgn="base">
              <a:buFont typeface="Arial" panose="020B0604020202020204" pitchFamily="34" charset="0"/>
              <a:buChar char="•"/>
            </a:pPr>
            <a:r>
              <a:rPr lang="en-GB" sz="1400" b="1" dirty="0">
                <a:latin typeface="Century Gothic" panose="020B0502020202020204" pitchFamily="34" charset="0"/>
              </a:rPr>
              <a:t>Alicia Augello Cook</a:t>
            </a:r>
            <a:r>
              <a:rPr lang="en-GB" sz="1400" dirty="0">
                <a:latin typeface="Century Gothic" panose="020B0502020202020204" pitchFamily="34" charset="0"/>
              </a:rPr>
              <a:t> (born January 25, 1981), known professionally as Alicia Keys, is an American singer and songwriter. </a:t>
            </a:r>
            <a:endParaRPr lang="en-GB" sz="1400" dirty="0" smtClean="0">
              <a:latin typeface="Century Gothic" panose="020B0502020202020204" pitchFamily="34" charset="0"/>
            </a:endParaRPr>
          </a:p>
          <a:p>
            <a:pPr marL="285750" indent="-285750" fontAlgn="base">
              <a:buFont typeface="Arial" panose="020B0604020202020204" pitchFamily="34" charset="0"/>
              <a:buChar char="•"/>
            </a:pPr>
            <a:endParaRPr lang="en-GB" sz="1400" dirty="0">
              <a:latin typeface="Century Gothic" panose="020B0502020202020204" pitchFamily="34" charset="0"/>
            </a:endParaRPr>
          </a:p>
          <a:p>
            <a:pPr marL="285750" indent="-285750" fontAlgn="base">
              <a:buFont typeface="Arial" panose="020B0604020202020204" pitchFamily="34" charset="0"/>
              <a:buChar char="•"/>
            </a:pPr>
            <a:r>
              <a:rPr lang="en-GB" sz="1400" dirty="0" smtClean="0">
                <a:latin typeface="Century Gothic" panose="020B0502020202020204" pitchFamily="34" charset="0"/>
              </a:rPr>
              <a:t>She </a:t>
            </a:r>
            <a:r>
              <a:rPr lang="en-GB" sz="1400" dirty="0">
                <a:latin typeface="Century Gothic" panose="020B0502020202020204" pitchFamily="34" charset="0"/>
              </a:rPr>
              <a:t>is also a talented pianist who started writing songs at </a:t>
            </a:r>
            <a:r>
              <a:rPr lang="en-GB" sz="1400" b="1" dirty="0">
                <a:latin typeface="Century Gothic" panose="020B0502020202020204" pitchFamily="34" charset="0"/>
              </a:rPr>
              <a:t>age 12</a:t>
            </a:r>
            <a:r>
              <a:rPr lang="en-GB" sz="1400" dirty="0">
                <a:latin typeface="Century Gothic" panose="020B0502020202020204" pitchFamily="34" charset="0"/>
              </a:rPr>
              <a:t>. Alicia Keys signed her </a:t>
            </a:r>
            <a:r>
              <a:rPr lang="en-GB" sz="1400" b="1" dirty="0">
                <a:latin typeface="Century Gothic" panose="020B0502020202020204" pitchFamily="34" charset="0"/>
              </a:rPr>
              <a:t>first record deal at 15</a:t>
            </a:r>
            <a:r>
              <a:rPr lang="en-GB" sz="1400" dirty="0" smtClean="0">
                <a:latin typeface="Century Gothic" panose="020B0502020202020204" pitchFamily="34" charset="0"/>
              </a:rPr>
              <a:t>.</a:t>
            </a:r>
          </a:p>
          <a:p>
            <a:pPr marL="285750" indent="-285750" fontAlgn="base">
              <a:buFont typeface="Arial" panose="020B0604020202020204" pitchFamily="34" charset="0"/>
              <a:buChar char="•"/>
            </a:pPr>
            <a:endParaRPr lang="en-GB" sz="1400" dirty="0" smtClean="0">
              <a:latin typeface="Century Gothic" panose="020B0502020202020204" pitchFamily="34" charset="0"/>
            </a:endParaRPr>
          </a:p>
          <a:p>
            <a:pPr marL="285750" indent="-285750" fontAlgn="base">
              <a:buFont typeface="Arial" panose="020B0604020202020204" pitchFamily="34" charset="0"/>
              <a:buChar char="•"/>
            </a:pPr>
            <a:r>
              <a:rPr lang="en-GB" sz="1400" dirty="0" smtClean="0">
                <a:latin typeface="Century Gothic" panose="020B0502020202020204" pitchFamily="34" charset="0"/>
              </a:rPr>
              <a:t>Alicia </a:t>
            </a:r>
            <a:r>
              <a:rPr lang="en-GB" sz="1400" dirty="0">
                <a:latin typeface="Century Gothic" panose="020B0502020202020204" pitchFamily="34" charset="0"/>
              </a:rPr>
              <a:t>Keys has sold over </a:t>
            </a:r>
            <a:r>
              <a:rPr lang="en-GB" sz="1400" b="1" dirty="0">
                <a:latin typeface="Century Gothic" panose="020B0502020202020204" pitchFamily="34" charset="0"/>
              </a:rPr>
              <a:t>90 million records globally</a:t>
            </a:r>
            <a:r>
              <a:rPr lang="en-GB" sz="1400" dirty="0">
                <a:latin typeface="Century Gothic" panose="020B0502020202020204" pitchFamily="34" charset="0"/>
              </a:rPr>
              <a:t>. This makes her one of the world's top-selling music </a:t>
            </a:r>
            <a:r>
              <a:rPr lang="en-GB" sz="1400" dirty="0" smtClean="0">
                <a:latin typeface="Century Gothic" panose="020B0502020202020204" pitchFamily="34" charset="0"/>
              </a:rPr>
              <a:t>artists.</a:t>
            </a:r>
          </a:p>
          <a:p>
            <a:pPr marL="285750" indent="-285750" fontAlgn="base">
              <a:buFont typeface="Arial" panose="020B0604020202020204" pitchFamily="34" charset="0"/>
              <a:buChar char="•"/>
            </a:pPr>
            <a:endParaRPr lang="en-GB" sz="1400" dirty="0">
              <a:latin typeface="Century Gothic" panose="020B0502020202020204" pitchFamily="34" charset="0"/>
            </a:endParaRPr>
          </a:p>
          <a:p>
            <a:pPr marL="285750" indent="-285750" fontAlgn="base">
              <a:buFont typeface="Arial" panose="020B0604020202020204" pitchFamily="34" charset="0"/>
              <a:buChar char="•"/>
            </a:pPr>
            <a:r>
              <a:rPr lang="en-GB" sz="1400" dirty="0" smtClean="0">
                <a:latin typeface="Century Gothic" panose="020B0502020202020204" pitchFamily="34" charset="0"/>
              </a:rPr>
              <a:t>Billboard </a:t>
            </a:r>
            <a:r>
              <a:rPr lang="en-GB" sz="1400" dirty="0">
                <a:latin typeface="Century Gothic" panose="020B0502020202020204" pitchFamily="34" charset="0"/>
              </a:rPr>
              <a:t>magazine named her the </a:t>
            </a:r>
            <a:r>
              <a:rPr lang="en-GB" sz="1400" b="1" dirty="0">
                <a:latin typeface="Century Gothic" panose="020B0502020202020204" pitchFamily="34" charset="0"/>
              </a:rPr>
              <a:t>Top Artist of the 2000s in the R&amp;B/Hip-Hop category</a:t>
            </a:r>
            <a:r>
              <a:rPr lang="en-GB" sz="1400" dirty="0">
                <a:latin typeface="Century Gothic" panose="020B0502020202020204" pitchFamily="34" charset="0"/>
              </a:rPr>
              <a:t>. </a:t>
            </a:r>
            <a:endParaRPr lang="en-GB" sz="1400" dirty="0" smtClean="0">
              <a:latin typeface="Century Gothic" panose="020B0502020202020204" pitchFamily="34" charset="0"/>
            </a:endParaRPr>
          </a:p>
          <a:p>
            <a:pPr marL="285750" indent="-285750" fontAlgn="base">
              <a:buFont typeface="Arial" panose="020B0604020202020204" pitchFamily="34" charset="0"/>
              <a:buChar char="•"/>
            </a:pPr>
            <a:endParaRPr lang="en-GB" sz="1400" dirty="0" smtClean="0">
              <a:latin typeface="Century Gothic" panose="020B0502020202020204" pitchFamily="34" charset="0"/>
            </a:endParaRPr>
          </a:p>
          <a:p>
            <a:pPr marL="285750" indent="-285750" fontAlgn="base">
              <a:buFont typeface="Arial" panose="020B0604020202020204" pitchFamily="34" charset="0"/>
              <a:buChar char="•"/>
            </a:pPr>
            <a:r>
              <a:rPr lang="en-GB" sz="1400" dirty="0" smtClean="0">
                <a:latin typeface="Century Gothic" panose="020B0502020202020204" pitchFamily="34" charset="0"/>
              </a:rPr>
              <a:t>She </a:t>
            </a:r>
            <a:r>
              <a:rPr lang="en-GB" sz="1400" dirty="0">
                <a:latin typeface="Century Gothic" panose="020B0502020202020204" pitchFamily="34" charset="0"/>
              </a:rPr>
              <a:t>has won many awards, including </a:t>
            </a:r>
            <a:r>
              <a:rPr lang="en-GB" sz="1400" b="1" dirty="0">
                <a:latin typeface="Century Gothic" panose="020B0502020202020204" pitchFamily="34" charset="0"/>
              </a:rPr>
              <a:t>17 Grammy </a:t>
            </a:r>
            <a:r>
              <a:rPr lang="en-GB" sz="1400" b="1" dirty="0" smtClean="0">
                <a:latin typeface="Century Gothic" panose="020B0502020202020204" pitchFamily="34" charset="0"/>
              </a:rPr>
              <a:t>Awards</a:t>
            </a:r>
            <a:r>
              <a:rPr lang="en-GB" sz="1400" dirty="0" smtClean="0">
                <a:latin typeface="Century Gothic" panose="020B0502020202020204" pitchFamily="34" charset="0"/>
              </a:rPr>
              <a:t>.</a:t>
            </a:r>
          </a:p>
          <a:p>
            <a:pPr marL="285750" indent="-285750" fontAlgn="base">
              <a:buFont typeface="Arial" panose="020B0604020202020204" pitchFamily="34" charset="0"/>
              <a:buChar char="•"/>
            </a:pPr>
            <a:endParaRPr lang="en-GB" sz="1400" dirty="0" smtClean="0">
              <a:latin typeface="Century Gothic" panose="020B0502020202020204" pitchFamily="34" charset="0"/>
            </a:endParaRPr>
          </a:p>
          <a:p>
            <a:pPr marL="285750" indent="-285750" fontAlgn="base">
              <a:buFont typeface="Arial" panose="020B0604020202020204" pitchFamily="34" charset="0"/>
              <a:buChar char="•"/>
            </a:pPr>
            <a:r>
              <a:rPr lang="en-GB" sz="1400" dirty="0" smtClean="0">
                <a:latin typeface="Century Gothic" panose="020B0502020202020204" pitchFamily="34" charset="0"/>
              </a:rPr>
              <a:t>She </a:t>
            </a:r>
            <a:r>
              <a:rPr lang="en-GB" sz="1400" dirty="0">
                <a:latin typeface="Century Gothic" panose="020B0502020202020204" pitchFamily="34" charset="0"/>
              </a:rPr>
              <a:t>is also known for her charity work. In 2003, she helped start </a:t>
            </a:r>
            <a:r>
              <a:rPr lang="en-GB" sz="1400" b="1" dirty="0">
                <a:latin typeface="Century Gothic" panose="020B0502020202020204" pitchFamily="34" charset="0"/>
              </a:rPr>
              <a:t>Keep a Child Alive</a:t>
            </a:r>
            <a:r>
              <a:rPr lang="en-GB" sz="1400" dirty="0">
                <a:latin typeface="Century Gothic" panose="020B0502020202020204" pitchFamily="34" charset="0"/>
              </a:rPr>
              <a:t>, an organization that fights HIV/AIDS.</a:t>
            </a:r>
            <a:endParaRPr lang="en-GB" sz="1400" dirty="0">
              <a:solidFill>
                <a:srgbClr val="FA9403"/>
              </a:solidFill>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0" y="0"/>
            <a:ext cx="9144000" cy="3349869"/>
          </a:xfrm>
          <a:prstGeom prst="rect">
            <a:avLst/>
          </a:prstGeom>
        </p:spPr>
      </p:pic>
      <p:sp>
        <p:nvSpPr>
          <p:cNvPr id="2" name="Title 1"/>
          <p:cNvSpPr>
            <a:spLocks noGrp="1"/>
          </p:cNvSpPr>
          <p:nvPr>
            <p:ph type="title"/>
          </p:nvPr>
        </p:nvSpPr>
        <p:spPr>
          <a:xfrm>
            <a:off x="0" y="-19660"/>
            <a:ext cx="2022231" cy="1325563"/>
          </a:xfrm>
        </p:spPr>
        <p:txBody>
          <a:bodyPr>
            <a:noAutofit/>
          </a:bodyPr>
          <a:lstStyle/>
          <a:p>
            <a:pPr algn="ctr"/>
            <a:r>
              <a:rPr lang="en-GB" sz="4800" dirty="0" smtClean="0">
                <a:solidFill>
                  <a:srgbClr val="FA9403"/>
                </a:solidFill>
                <a:latin typeface="Bahnschrift SemiBold" panose="020B0502040204020203" pitchFamily="34" charset="0"/>
              </a:rPr>
              <a:t>Alicia Keys</a:t>
            </a:r>
            <a:endParaRPr lang="en-GB" sz="4800" dirty="0">
              <a:solidFill>
                <a:srgbClr val="FA9403"/>
              </a:solidFill>
              <a:latin typeface="Bahnschrift SemiBold" panose="020B0502040204020203" pitchFamily="34" charset="0"/>
            </a:endParaRPr>
          </a:p>
        </p:txBody>
      </p:sp>
    </p:spTree>
    <p:extLst>
      <p:ext uri="{BB962C8B-B14F-4D97-AF65-F5344CB8AC3E}">
        <p14:creationId xmlns:p14="http://schemas.microsoft.com/office/powerpoint/2010/main" val="3530626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40" y="3214839"/>
            <a:ext cx="9061060" cy="4080386"/>
          </a:xfrm>
        </p:spPr>
        <p:txBody>
          <a:bodyPr>
            <a:noAutofit/>
          </a:bodyPr>
          <a:lstStyle/>
          <a:p>
            <a:r>
              <a:rPr lang="en-GB" sz="2000" b="1" dirty="0">
                <a:latin typeface="Century Gothic" panose="020B0502020202020204" pitchFamily="34" charset="0"/>
              </a:rPr>
              <a:t>Cher</a:t>
            </a:r>
            <a:r>
              <a:rPr lang="en-GB" sz="2000" dirty="0">
                <a:latin typeface="Century Gothic" panose="020B0502020202020204" pitchFamily="34" charset="0"/>
              </a:rPr>
              <a:t> (pronounced SHAIR; born </a:t>
            </a:r>
            <a:r>
              <a:rPr lang="en-GB" sz="2000" b="1" dirty="0">
                <a:latin typeface="Century Gothic" panose="020B0502020202020204" pitchFamily="34" charset="0"/>
              </a:rPr>
              <a:t>Cheryl </a:t>
            </a:r>
            <a:r>
              <a:rPr lang="en-GB" sz="2000" b="1" dirty="0" err="1">
                <a:latin typeface="Century Gothic" panose="020B0502020202020204" pitchFamily="34" charset="0"/>
              </a:rPr>
              <a:t>Sarkisian</a:t>
            </a:r>
            <a:r>
              <a:rPr lang="en-GB" sz="2000" dirty="0">
                <a:latin typeface="Century Gothic" panose="020B0502020202020204" pitchFamily="34" charset="0"/>
              </a:rPr>
              <a:t>, May 20, 1946) is a famous American singer, actress, and TV </a:t>
            </a:r>
            <a:r>
              <a:rPr lang="en-GB" sz="2000" dirty="0" smtClean="0">
                <a:latin typeface="Century Gothic" panose="020B0502020202020204" pitchFamily="34" charset="0"/>
              </a:rPr>
              <a:t>star. </a:t>
            </a:r>
            <a:br>
              <a:rPr lang="en-GB" sz="2000" dirty="0" smtClean="0">
                <a:latin typeface="Century Gothic" panose="020B0502020202020204" pitchFamily="34" charset="0"/>
              </a:rPr>
            </a:br>
            <a:r>
              <a:rPr lang="en-GB" sz="2000" dirty="0" smtClean="0">
                <a:latin typeface="Century Gothic" panose="020B0502020202020204" pitchFamily="34" charset="0"/>
              </a:rPr>
              <a:t/>
            </a:r>
            <a:br>
              <a:rPr lang="en-GB" sz="2000" dirty="0" smtClean="0">
                <a:latin typeface="Century Gothic" panose="020B0502020202020204" pitchFamily="34" charset="0"/>
              </a:rPr>
            </a:br>
            <a:r>
              <a:rPr lang="en-GB" sz="2000" dirty="0" smtClean="0">
                <a:latin typeface="Century Gothic" panose="020B0502020202020204" pitchFamily="34" charset="0"/>
              </a:rPr>
              <a:t>She is often called the </a:t>
            </a:r>
            <a:r>
              <a:rPr lang="en-GB" sz="2000" dirty="0">
                <a:latin typeface="Century Gothic" panose="020B0502020202020204" pitchFamily="34" charset="0"/>
              </a:rPr>
              <a:t>"Goddess of Pop" because of her unique deep voice, bold </a:t>
            </a:r>
            <a:r>
              <a:rPr lang="en-GB" sz="2000" dirty="0" smtClean="0">
                <a:latin typeface="Century Gothic" panose="020B0502020202020204" pitchFamily="34" charset="0"/>
              </a:rPr>
              <a:t>fashion </a:t>
            </a:r>
            <a:r>
              <a:rPr lang="en-GB" sz="2000" dirty="0">
                <a:latin typeface="Century Gothic" panose="020B0502020202020204" pitchFamily="34" charset="0"/>
              </a:rPr>
              <a:t>and </a:t>
            </a:r>
            <a:r>
              <a:rPr lang="en-GB" sz="2000" dirty="0" smtClean="0">
                <a:latin typeface="Century Gothic" panose="020B0502020202020204" pitchFamily="34" charset="0"/>
              </a:rPr>
              <a:t>long career over sixty years.</a:t>
            </a:r>
            <a:br>
              <a:rPr lang="en-GB" sz="2000" dirty="0" smtClean="0">
                <a:latin typeface="Century Gothic" panose="020B0502020202020204" pitchFamily="34" charset="0"/>
              </a:rPr>
            </a:br>
            <a:r>
              <a:rPr lang="en-GB" sz="2000" dirty="0" smtClean="0">
                <a:latin typeface="Century Gothic" panose="020B0502020202020204" pitchFamily="34" charset="0"/>
              </a:rPr>
              <a:t/>
            </a:r>
            <a:br>
              <a:rPr lang="en-GB" sz="2000" dirty="0" smtClean="0">
                <a:latin typeface="Century Gothic" panose="020B0502020202020204" pitchFamily="34" charset="0"/>
              </a:rPr>
            </a:br>
            <a:r>
              <a:rPr lang="en-GB" sz="2000" dirty="0">
                <a:latin typeface="Century Gothic" panose="020B0502020202020204" pitchFamily="34" charset="0"/>
              </a:rPr>
              <a:t>Cher is one of the best-selling music artists in history, having sold over 100 million records. </a:t>
            </a:r>
            <a:r>
              <a:rPr lang="en-GB" sz="2000" dirty="0" smtClean="0">
                <a:latin typeface="Century Gothic" panose="020B0502020202020204" pitchFamily="34" charset="0"/>
              </a:rPr>
              <a:t/>
            </a:r>
            <a:br>
              <a:rPr lang="en-GB" sz="2000" dirty="0" smtClean="0">
                <a:latin typeface="Century Gothic" panose="020B0502020202020204" pitchFamily="34" charset="0"/>
              </a:rPr>
            </a:br>
            <a:r>
              <a:rPr lang="en-GB" sz="2000" dirty="0" smtClean="0">
                <a:latin typeface="Century Gothic" panose="020B0502020202020204" pitchFamily="34" charset="0"/>
              </a:rPr>
              <a:t/>
            </a:r>
            <a:br>
              <a:rPr lang="en-GB" sz="2000" dirty="0" smtClean="0">
                <a:latin typeface="Century Gothic" panose="020B0502020202020204" pitchFamily="34" charset="0"/>
              </a:rPr>
            </a:br>
            <a:r>
              <a:rPr lang="en-GB" sz="2000" dirty="0" smtClean="0">
                <a:latin typeface="Century Gothic" panose="020B0502020202020204" pitchFamily="34" charset="0"/>
              </a:rPr>
              <a:t>She </a:t>
            </a:r>
            <a:r>
              <a:rPr lang="en-GB" sz="2000" dirty="0">
                <a:latin typeface="Century Gothic" panose="020B0502020202020204" pitchFamily="34" charset="0"/>
              </a:rPr>
              <a:t>is the only solo artist with number-one songs </a:t>
            </a:r>
            <a:r>
              <a:rPr lang="en-GB" sz="2000" dirty="0" smtClean="0">
                <a:latin typeface="Century Gothic" panose="020B0502020202020204" pitchFamily="34" charset="0"/>
              </a:rPr>
              <a:t>in the US Billboard Charts</a:t>
            </a:r>
            <a:r>
              <a:rPr lang="en-GB" sz="2000" dirty="0">
                <a:latin typeface="Century Gothic" panose="020B0502020202020204" pitchFamily="34" charset="0"/>
              </a:rPr>
              <a:t> in seven decades (1960s–2020s)</a:t>
            </a:r>
            <a:r>
              <a:rPr lang="en-GB" sz="1050" dirty="0" smtClean="0">
                <a:latin typeface="Century Gothic" panose="020B0502020202020204" pitchFamily="34" charset="0"/>
              </a:rPr>
              <a:t/>
            </a:r>
            <a:br>
              <a:rPr lang="en-GB" sz="1050" dirty="0" smtClean="0">
                <a:latin typeface="Century Gothic" panose="020B0502020202020204" pitchFamily="34" charset="0"/>
              </a:rPr>
            </a:br>
            <a:endParaRPr lang="en-GB" sz="1050" dirty="0">
              <a:latin typeface="Century Gothic" panose="020B0502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940" y="83452"/>
            <a:ext cx="3372530" cy="3102510"/>
          </a:xfrm>
        </p:spPr>
      </p:pic>
      <p:sp>
        <p:nvSpPr>
          <p:cNvPr id="5" name="TextBox 4"/>
          <p:cNvSpPr txBox="1"/>
          <p:nvPr/>
        </p:nvSpPr>
        <p:spPr>
          <a:xfrm>
            <a:off x="3599849" y="972987"/>
            <a:ext cx="3322717" cy="1323439"/>
          </a:xfrm>
          <a:prstGeom prst="rect">
            <a:avLst/>
          </a:prstGeom>
          <a:noFill/>
        </p:spPr>
        <p:txBody>
          <a:bodyPr wrap="square" rtlCol="0">
            <a:spAutoFit/>
          </a:bodyPr>
          <a:lstStyle/>
          <a:p>
            <a:pPr algn="ctr"/>
            <a:r>
              <a:rPr lang="en-GB" sz="8000" b="1" dirty="0">
                <a:latin typeface="Century Gothic" panose="020B0502020202020204" pitchFamily="34" charset="0"/>
              </a:rPr>
              <a:t>Cher</a:t>
            </a:r>
            <a:r>
              <a:rPr lang="en-GB" sz="8000" dirty="0">
                <a:latin typeface="Century Gothic" panose="020B0502020202020204" pitchFamily="34" charset="0"/>
              </a:rPr>
              <a:t> </a:t>
            </a:r>
            <a:endParaRPr lang="en-GB" sz="8000" dirty="0"/>
          </a:p>
        </p:txBody>
      </p:sp>
      <p:pic>
        <p:nvPicPr>
          <p:cNvPr id="6" name="Picture 5"/>
          <p:cNvPicPr>
            <a:picLocks noChangeAspect="1"/>
          </p:cNvPicPr>
          <p:nvPr/>
        </p:nvPicPr>
        <p:blipFill>
          <a:blip r:embed="rId3"/>
          <a:stretch>
            <a:fillRect/>
          </a:stretch>
        </p:blipFill>
        <p:spPr>
          <a:xfrm>
            <a:off x="6778187" y="0"/>
            <a:ext cx="2365813" cy="3185962"/>
          </a:xfrm>
          <a:prstGeom prst="rect">
            <a:avLst/>
          </a:prstGeom>
        </p:spPr>
      </p:pic>
    </p:spTree>
    <p:extLst>
      <p:ext uri="{BB962C8B-B14F-4D97-AF65-F5344CB8AC3E}">
        <p14:creationId xmlns:p14="http://schemas.microsoft.com/office/powerpoint/2010/main" val="359934718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593</TotalTime>
  <Words>630</Words>
  <Application>Microsoft Office PowerPoint</Application>
  <PresentationFormat>On-screen Show (4:3)</PresentationFormat>
  <Paragraphs>69</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Bahnschrift SemiBold</vt:lpstr>
      <vt:lpstr>Calibri</vt:lpstr>
      <vt:lpstr>Calibri Light</vt:lpstr>
      <vt:lpstr>Century Gothic</vt:lpstr>
      <vt:lpstr>Office Theme</vt:lpstr>
      <vt:lpstr>PowerPoint Presentation</vt:lpstr>
      <vt:lpstr>Celine Dion</vt:lpstr>
      <vt:lpstr>Whitney Houston</vt:lpstr>
      <vt:lpstr>Beyonce</vt:lpstr>
      <vt:lpstr>Diana Ross</vt:lpstr>
      <vt:lpstr>Alicia Keys</vt:lpstr>
      <vt:lpstr>Cher (pronounced SHAIR; born Cheryl Sarkisian, May 20, 1946) is a famous American singer, actress, and TV star.   She is often called the "Goddess of Pop" because of her unique deep voice, bold fashion and long career over sixty years.  Cher is one of the best-selling music artists in history, having sold over 100 million records.   She is the only solo artist with number-one songs in the US Billboard Charts in seven decades (1960s–2020s)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Richmond</dc:creator>
  <cp:lastModifiedBy>Bosham Primary School Head Teacher</cp:lastModifiedBy>
  <cp:revision>59</cp:revision>
  <cp:lastPrinted>2026-01-05T15:10:57Z</cp:lastPrinted>
  <dcterms:created xsi:type="dcterms:W3CDTF">2024-07-24T11:51:46Z</dcterms:created>
  <dcterms:modified xsi:type="dcterms:W3CDTF">2026-02-05T09:35:25Z</dcterms:modified>
</cp:coreProperties>
</file>