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8"/>
  </p:notesMasterIdLst>
  <p:sldIdLst>
    <p:sldId id="389" r:id="rId2"/>
    <p:sldId id="382" r:id="rId3"/>
    <p:sldId id="385" r:id="rId4"/>
    <p:sldId id="386" r:id="rId5"/>
    <p:sldId id="387" r:id="rId6"/>
    <p:sldId id="388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70AE"/>
    <a:srgbClr val="C6302A"/>
    <a:srgbClr val="DD5D54"/>
    <a:srgbClr val="F400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71"/>
    <p:restoredTop sz="93179"/>
  </p:normalViewPr>
  <p:slideViewPr>
    <p:cSldViewPr snapToGrid="0" snapToObjects="1">
      <p:cViewPr varScale="1">
        <p:scale>
          <a:sx n="100" d="100"/>
          <a:sy n="100" d="100"/>
        </p:scale>
        <p:origin x="6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1C9A3D-672D-8C46-96A3-8DBF60993926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C443C-3C8C-FD47-95F4-9A8A5C482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40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17A3-04E3-5C46-A86F-4B50658D8B18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47A3-7578-B048-8274-E415E85F9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371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17A3-04E3-5C46-A86F-4B50658D8B18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47A3-7578-B048-8274-E415E85F9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750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17A3-04E3-5C46-A86F-4B50658D8B18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47A3-7578-B048-8274-E415E85F9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368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17A3-04E3-5C46-A86F-4B50658D8B18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47A3-7578-B048-8274-E415E85F9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063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17A3-04E3-5C46-A86F-4B50658D8B18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47A3-7578-B048-8274-E415E85F9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299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17A3-04E3-5C46-A86F-4B50658D8B18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47A3-7578-B048-8274-E415E85F9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133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17A3-04E3-5C46-A86F-4B50658D8B18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47A3-7578-B048-8274-E415E85F9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747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17A3-04E3-5C46-A86F-4B50658D8B18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47A3-7578-B048-8274-E415E85F9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37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17A3-04E3-5C46-A86F-4B50658D8B18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47A3-7578-B048-8274-E415E85F9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74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17A3-04E3-5C46-A86F-4B50658D8B18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47A3-7578-B048-8274-E415E85F9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000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17A3-04E3-5C46-A86F-4B50658D8B18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47A3-7578-B048-8274-E415E85F9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888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B17A3-04E3-5C46-A86F-4B50658D8B18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1F47A3-7578-B048-8274-E415E85F9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41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kids.kiddle.co/Rhythm_and_blue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if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kids.kiddle.co/The_Star-Spangled_Banne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FA3EC94-1EBC-CA4B-AD02-F2D0B289A3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190"/>
            <a:ext cx="9148252" cy="68611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027FDD-8468-CC45-B1E9-6C1C742426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F7E65F-F44E-8541-B4A7-74C9E13086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E47B3D-4BB1-CF40-96E6-A47CF81E7CBB}"/>
              </a:ext>
            </a:extLst>
          </p:cNvPr>
          <p:cNvSpPr/>
          <p:nvPr/>
        </p:nvSpPr>
        <p:spPr>
          <a:xfrm>
            <a:off x="233082" y="188259"/>
            <a:ext cx="8659906" cy="64814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6B8EA-E1B0-F648-8BDB-24AF88BD9F75}"/>
              </a:ext>
            </a:extLst>
          </p:cNvPr>
          <p:cNvSpPr txBox="1"/>
          <p:nvPr/>
        </p:nvSpPr>
        <p:spPr>
          <a:xfrm>
            <a:off x="590812" y="245458"/>
            <a:ext cx="79434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Motown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F90E847-4725-E74F-80BE-C037055EE5F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96494" y="2654448"/>
          <a:ext cx="7351012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2687">
                  <a:extLst>
                    <a:ext uri="{9D8B030D-6E8A-4147-A177-3AD203B41FA5}">
                      <a16:colId xmlns:a16="http://schemas.microsoft.com/office/drawing/2014/main" val="4175973042"/>
                    </a:ext>
                  </a:extLst>
                </a:gridCol>
                <a:gridCol w="3058325">
                  <a:extLst>
                    <a:ext uri="{9D8B030D-6E8A-4147-A177-3AD203B41FA5}">
                      <a16:colId xmlns:a16="http://schemas.microsoft.com/office/drawing/2014/main" val="35559304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Artist / Band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Week Beginning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5258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Stevie Wonder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21.04.25.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3852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The Temptations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28.04.25.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0384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Jackson 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05.05.25.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12303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The Supremes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12.05.25.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8086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Century Gothic" panose="020B0502020202020204" pitchFamily="34" charset="0"/>
                        </a:rPr>
                        <a:t>Marvin Gaye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19.05.25.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0998341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FCC27B3-D346-F04C-AE08-20F0E68AAEF6}"/>
              </a:ext>
            </a:extLst>
          </p:cNvPr>
          <p:cNvSpPr txBox="1"/>
          <p:nvPr/>
        </p:nvSpPr>
        <p:spPr>
          <a:xfrm>
            <a:off x="7593536" y="6252545"/>
            <a:ext cx="13079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Term 3.1.</a:t>
            </a:r>
          </a:p>
        </p:txBody>
      </p:sp>
    </p:spTree>
    <p:extLst>
      <p:ext uri="{BB962C8B-B14F-4D97-AF65-F5344CB8AC3E}">
        <p14:creationId xmlns:p14="http://schemas.microsoft.com/office/powerpoint/2010/main" val="2385174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1CA34-4120-C941-B90C-8FECBA04A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567" y="89210"/>
            <a:ext cx="5058471" cy="992459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rgbClr val="DD5D54"/>
                </a:solidFill>
                <a:latin typeface="Cooper Black" panose="0208090404030B020404" pitchFamily="18" charset="77"/>
              </a:rPr>
              <a:t>Stevie Wonder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C4C47A-7A8C-C641-A57B-1AFFCD562C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996" y="1346123"/>
            <a:ext cx="5169984" cy="2757526"/>
          </a:xfrm>
        </p:spPr>
        <p:txBody>
          <a:bodyPr>
            <a:normAutofit/>
          </a:bodyPr>
          <a:lstStyle/>
          <a:p>
            <a:r>
              <a:rPr lang="en-GB" sz="1800" b="1" dirty="0" err="1">
                <a:solidFill>
                  <a:srgbClr val="DD5D54"/>
                </a:solidFill>
                <a:latin typeface="Century Gothic" panose="020B0502020202020204" pitchFamily="34" charset="0"/>
              </a:rPr>
              <a:t>Stevland</a:t>
            </a:r>
            <a:r>
              <a:rPr lang="en-GB" sz="1800" b="1" dirty="0">
                <a:solidFill>
                  <a:srgbClr val="DD5D54"/>
                </a:solidFill>
                <a:latin typeface="Century Gothic" panose="020B0502020202020204" pitchFamily="34" charset="0"/>
              </a:rPr>
              <a:t> Hardaway Morris</a:t>
            </a:r>
            <a:r>
              <a:rPr lang="en-GB" sz="1800" dirty="0">
                <a:latin typeface="Century Gothic" panose="020B0502020202020204" pitchFamily="34" charset="0"/>
              </a:rPr>
              <a:t> was named Little Stevie Wonder as he was signed to Motown records at the age of 11.</a:t>
            </a:r>
          </a:p>
          <a:p>
            <a:endParaRPr lang="en-GB" sz="1000" dirty="0">
              <a:latin typeface="Century Gothic" panose="020B0502020202020204" pitchFamily="34" charset="0"/>
            </a:endParaRPr>
          </a:p>
          <a:p>
            <a:r>
              <a:rPr lang="en-GB" sz="1800" dirty="0">
                <a:latin typeface="Century Gothic" panose="020B0502020202020204" pitchFamily="34" charset="0"/>
              </a:rPr>
              <a:t>He is an American singer-songwriter, who is credited as a pioneer and influence by musicians across a range of genres that include </a:t>
            </a:r>
            <a:r>
              <a:rPr lang="en-GB" sz="1800" b="1" dirty="0">
                <a:latin typeface="Century Gothic" panose="020B0502020202020204" pitchFamily="34" charset="0"/>
              </a:rPr>
              <a:t>r</a:t>
            </a:r>
            <a:r>
              <a:rPr lang="en-GB" sz="1800" b="1" dirty="0">
                <a:solidFill>
                  <a:srgbClr val="DD5D54"/>
                </a:solidFill>
                <a:latin typeface="Century Gothic" panose="020B0502020202020204" pitchFamily="34" charset="0"/>
              </a:rPr>
              <a:t>hythm</a:t>
            </a:r>
            <a:r>
              <a:rPr lang="en-GB" sz="1800" b="1" dirty="0">
                <a:solidFill>
                  <a:srgbClr val="DD5D54"/>
                </a:solidFill>
                <a:latin typeface="Century Gothic" panose="020B0502020202020204" pitchFamily="34" charset="0"/>
                <a:hlinkClick r:id="rId2" tooltip="Rhythm and blues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1800" b="1" dirty="0">
                <a:solidFill>
                  <a:srgbClr val="DD5D54"/>
                </a:solidFill>
                <a:latin typeface="Century Gothic" panose="020B0502020202020204" pitchFamily="34" charset="0"/>
              </a:rPr>
              <a:t>and</a:t>
            </a:r>
            <a:r>
              <a:rPr lang="en-GB" sz="1800" b="1" dirty="0">
                <a:solidFill>
                  <a:srgbClr val="DD5D54"/>
                </a:solidFill>
                <a:latin typeface="Century Gothic" panose="020B0502020202020204" pitchFamily="34" charset="0"/>
                <a:hlinkClick r:id="rId2" tooltip="Rhythm and blues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1800" b="1" dirty="0">
                <a:solidFill>
                  <a:srgbClr val="DD5D54"/>
                </a:solidFill>
                <a:latin typeface="Century Gothic" panose="020B0502020202020204" pitchFamily="34" charset="0"/>
              </a:rPr>
              <a:t>blues, pop, soul, gospel, funk </a:t>
            </a:r>
            <a:r>
              <a:rPr lang="en-GB" sz="1800" dirty="0">
                <a:latin typeface="Century Gothic" panose="020B0502020202020204" pitchFamily="34" charset="0"/>
              </a:rPr>
              <a:t>and</a:t>
            </a:r>
            <a:r>
              <a:rPr lang="en-GB" sz="1800" b="1" dirty="0">
                <a:latin typeface="Century Gothic" panose="020B0502020202020204" pitchFamily="34" charset="0"/>
              </a:rPr>
              <a:t> </a:t>
            </a:r>
            <a:r>
              <a:rPr lang="en-GB" sz="1800" b="1" dirty="0">
                <a:solidFill>
                  <a:srgbClr val="DD5D54"/>
                </a:solidFill>
                <a:latin typeface="Century Gothic" panose="020B0502020202020204" pitchFamily="34" charset="0"/>
              </a:rPr>
              <a:t>jazz</a:t>
            </a:r>
            <a:r>
              <a:rPr lang="en-GB" sz="1800" dirty="0">
                <a:solidFill>
                  <a:srgbClr val="DD5D54"/>
                </a:solidFill>
                <a:latin typeface="Century Gothic" panose="020B0502020202020204" pitchFamily="34" charset="0"/>
              </a:rPr>
              <a:t>.</a:t>
            </a:r>
            <a:r>
              <a:rPr lang="en-GB" sz="1800" dirty="0">
                <a:latin typeface="Century Gothic" panose="020B0502020202020204" pitchFamily="34" charset="0"/>
              </a:rPr>
              <a:t> 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B616A2-8BC2-164C-8F09-BCD0170F753E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889" y="200876"/>
            <a:ext cx="3403600" cy="36016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30D727C-A7D5-FB4C-A806-50F5523FDFF7}"/>
              </a:ext>
            </a:extLst>
          </p:cNvPr>
          <p:cNvSpPr txBox="1"/>
          <p:nvPr/>
        </p:nvSpPr>
        <p:spPr>
          <a:xfrm>
            <a:off x="100358" y="4022005"/>
            <a:ext cx="894328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He has been </a:t>
            </a:r>
            <a:r>
              <a:rPr lang="en-GB" b="1" dirty="0">
                <a:solidFill>
                  <a:srgbClr val="DD5D54"/>
                </a:solidFill>
                <a:latin typeface="Century Gothic" panose="020B0502020202020204" pitchFamily="34" charset="0"/>
              </a:rPr>
              <a:t>blind </a:t>
            </a:r>
            <a:r>
              <a:rPr lang="en-GB" dirty="0">
                <a:latin typeface="Century Gothic" panose="020B0502020202020204" pitchFamily="34" charset="0"/>
              </a:rPr>
              <a:t>since shortly after his </a:t>
            </a:r>
            <a:r>
              <a:rPr lang="en-GB" b="1" dirty="0">
                <a:solidFill>
                  <a:srgbClr val="DD5D54"/>
                </a:solidFill>
                <a:latin typeface="Century Gothic" panose="020B0502020202020204" pitchFamily="34" charset="0"/>
              </a:rPr>
              <a:t>birth</a:t>
            </a:r>
            <a:r>
              <a:rPr lang="en-GB" dirty="0">
                <a:latin typeface="Century Gothic" panose="020B0502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Wonder is one of the best-selling music artists of all time, with sales of over </a:t>
            </a:r>
            <a:r>
              <a:rPr lang="en-GB" b="1" dirty="0">
                <a:solidFill>
                  <a:srgbClr val="DD5D54"/>
                </a:solidFill>
                <a:latin typeface="Century Gothic" panose="020B0502020202020204" pitchFamily="34" charset="0"/>
              </a:rPr>
              <a:t>100 million records worldwide</a:t>
            </a:r>
            <a:r>
              <a:rPr lang="en-GB" dirty="0">
                <a:latin typeface="Century Gothic" panose="020B0502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He has won </a:t>
            </a:r>
            <a:r>
              <a:rPr lang="en-GB" b="1" dirty="0">
                <a:solidFill>
                  <a:srgbClr val="DD5D54"/>
                </a:solidFill>
                <a:latin typeface="Century Gothic" panose="020B0502020202020204" pitchFamily="34" charset="0"/>
              </a:rPr>
              <a:t>25 Grammy Awards</a:t>
            </a:r>
            <a:r>
              <a:rPr lang="en-GB" dirty="0">
                <a:latin typeface="Century Gothic" panose="020B0502020202020204" pitchFamily="34" charset="0"/>
              </a:rPr>
              <a:t> (the most by a solo artist) and one Academy Award (Best Original Song, for the film The Woman in Red).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He has</a:t>
            </a:r>
            <a:r>
              <a:rPr lang="en-GB" b="1" dirty="0">
                <a:solidFill>
                  <a:srgbClr val="DD5D54"/>
                </a:solidFill>
                <a:latin typeface="Century Gothic" panose="020B0502020202020204" pitchFamily="34" charset="0"/>
              </a:rPr>
              <a:t> 9 </a:t>
            </a:r>
            <a:r>
              <a:rPr lang="en-GB" dirty="0">
                <a:latin typeface="Century Gothic" panose="020B0502020202020204" pitchFamily="34" charset="0"/>
              </a:rPr>
              <a:t>children.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3E0B60D-38D3-EB4C-8E4E-F80FFE15F6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4811" y="6038706"/>
            <a:ext cx="956526" cy="640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253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1CA34-4120-C941-B90C-8FECBA04A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567" y="89210"/>
            <a:ext cx="8493048" cy="992459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b="1" dirty="0">
                <a:solidFill>
                  <a:schemeClr val="bg1">
                    <a:lumMod val="50000"/>
                  </a:schemeClr>
                </a:solidFill>
                <a:latin typeface="Cooper Black" panose="0208090404030B020404" pitchFamily="18" charset="77"/>
              </a:rPr>
              <a:t>The Temptations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C4C47A-7A8C-C641-A57B-1AFFCD562C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4085" y="1468787"/>
            <a:ext cx="5169984" cy="2757526"/>
          </a:xfrm>
        </p:spPr>
        <p:txBody>
          <a:bodyPr>
            <a:normAutofit/>
          </a:bodyPr>
          <a:lstStyle/>
          <a:p>
            <a:r>
              <a:rPr lang="en-GB" sz="18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Temptations</a:t>
            </a:r>
            <a:r>
              <a:rPr lang="en-GB" sz="1800" dirty="0">
                <a:latin typeface="Century Gothic" panose="020B0502020202020204" pitchFamily="34" charset="0"/>
              </a:rPr>
              <a:t> are an American vocal group who released a series of successful singles and albums with Motown Records during the 1960s and 1970s</a:t>
            </a:r>
            <a:endParaRPr lang="en-GB" sz="700" dirty="0"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0D727C-A7D5-FB4C-A806-50F5523FDFF7}"/>
              </a:ext>
            </a:extLst>
          </p:cNvPr>
          <p:cNvSpPr txBox="1"/>
          <p:nvPr/>
        </p:nvSpPr>
        <p:spPr>
          <a:xfrm>
            <a:off x="3635298" y="2728464"/>
            <a:ext cx="50738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Over the course of their career, </a:t>
            </a:r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Temptations </a:t>
            </a:r>
            <a:r>
              <a:rPr lang="en-GB" dirty="0">
                <a:latin typeface="Century Gothic" panose="020B0502020202020204" pitchFamily="34" charset="0"/>
              </a:rPr>
              <a:t>released </a:t>
            </a:r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4 </a:t>
            </a:r>
            <a:r>
              <a:rPr lang="en-GB" i="1" dirty="0">
                <a:latin typeface="Century Gothic" panose="020B0502020202020204" pitchFamily="34" charset="0"/>
              </a:rPr>
              <a:t>Billboard</a:t>
            </a:r>
            <a:r>
              <a:rPr lang="en-GB" dirty="0">
                <a:latin typeface="Century Gothic" panose="020B0502020202020204" pitchFamily="34" charset="0"/>
              </a:rPr>
              <a:t> Hot </a:t>
            </a:r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100 </a:t>
            </a:r>
            <a:r>
              <a:rPr lang="en-GB" dirty="0">
                <a:latin typeface="Century Gothic" panose="020B0502020202020204" pitchFamily="34" charset="0"/>
              </a:rPr>
              <a:t>number one singles and </a:t>
            </a:r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14 </a:t>
            </a:r>
            <a:r>
              <a:rPr lang="en-GB" dirty="0">
                <a:latin typeface="Century Gothic" panose="020B0502020202020204" pitchFamily="34" charset="0"/>
              </a:rPr>
              <a:t>R &amp; B number-one singles.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B625C6D-CFF3-8C41-90C7-36EBC714426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82" y="1517495"/>
            <a:ext cx="3238500" cy="48386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B573559-A397-8B4D-825B-FD60F130B854}"/>
              </a:ext>
            </a:extLst>
          </p:cNvPr>
          <p:cNvSpPr txBox="1"/>
          <p:nvPr/>
        </p:nvSpPr>
        <p:spPr>
          <a:xfrm>
            <a:off x="3590692" y="4103648"/>
            <a:ext cx="52745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Their music has earned </a:t>
            </a:r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3</a:t>
            </a:r>
            <a:r>
              <a:rPr lang="en-GB" dirty="0">
                <a:latin typeface="Century Gothic" panose="020B0502020202020204" pitchFamily="34" charset="0"/>
              </a:rPr>
              <a:t> Grammy Awards.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The Temptations were the first Motown recording act to win a Grammy Award – for "Cloud Nine" in 1969.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In </a:t>
            </a:r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2013</a:t>
            </a:r>
            <a:r>
              <a:rPr lang="en-GB" dirty="0">
                <a:latin typeface="Century Gothic" panose="020B0502020202020204" pitchFamily="34" charset="0"/>
              </a:rPr>
              <a:t> received the Grammy Lifetime Achievement Award.</a:t>
            </a:r>
          </a:p>
        </p:txBody>
      </p:sp>
    </p:spTree>
    <p:extLst>
      <p:ext uri="{BB962C8B-B14F-4D97-AF65-F5344CB8AC3E}">
        <p14:creationId xmlns:p14="http://schemas.microsoft.com/office/powerpoint/2010/main" val="176381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2049E-6BCD-214D-83B4-84B8F335E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14762"/>
          </a:xfrm>
        </p:spPr>
        <p:txBody>
          <a:bodyPr>
            <a:normAutofit/>
          </a:bodyPr>
          <a:lstStyle/>
          <a:p>
            <a:pPr algn="ctr"/>
            <a:r>
              <a:rPr lang="en-GB" sz="6600" dirty="0">
                <a:solidFill>
                  <a:srgbClr val="00B0F0"/>
                </a:solidFill>
                <a:latin typeface="Cooper Black" panose="0208090404030B020404" pitchFamily="18" charset="77"/>
              </a:rPr>
              <a:t>The Jackson 5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243786B-9F95-0C42-8835-7CBB8BC80C35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63" y="3342190"/>
            <a:ext cx="4919949" cy="337084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AD26746-4CDB-8E49-85B3-6B34D481F8C1}"/>
              </a:ext>
            </a:extLst>
          </p:cNvPr>
          <p:cNvSpPr txBox="1"/>
          <p:nvPr/>
        </p:nvSpPr>
        <p:spPr>
          <a:xfrm>
            <a:off x="167268" y="1204331"/>
            <a:ext cx="83522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The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24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Jackson 5</a:t>
            </a:r>
            <a:r>
              <a:rPr lang="en-GB" sz="2400" dirty="0">
                <a:latin typeface="Century Gothic" panose="020B0502020202020204" pitchFamily="34" charset="0"/>
              </a:rPr>
              <a:t> was an America musical group who played </a:t>
            </a:r>
            <a:r>
              <a:rPr lang="en-GB" sz="24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R &amp; B, Soul, Pop </a:t>
            </a:r>
            <a:r>
              <a:rPr lang="en-GB" sz="2400" dirty="0">
                <a:latin typeface="Century Gothic" panose="020B0502020202020204" pitchFamily="34" charset="0"/>
              </a:rPr>
              <a:t>and </a:t>
            </a:r>
            <a:r>
              <a:rPr lang="en-GB" sz="24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Disco</a:t>
            </a:r>
            <a:r>
              <a:rPr lang="en-GB" sz="2400" dirty="0">
                <a:latin typeface="Century Gothic" panose="020B0502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The group was made up of the Jackson brothers </a:t>
            </a:r>
            <a:r>
              <a:rPr lang="en-GB" sz="24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Michael, Jackie, Tito, Jermaine </a:t>
            </a:r>
            <a:r>
              <a:rPr lang="en-GB" sz="2400" dirty="0">
                <a:latin typeface="Century Gothic" panose="020B0502020202020204" pitchFamily="34" charset="0"/>
              </a:rPr>
              <a:t>&amp;</a:t>
            </a:r>
            <a:r>
              <a:rPr lang="en-GB" sz="24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 Marlon.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Michael</a:t>
            </a:r>
            <a:r>
              <a:rPr lang="en-GB" sz="2400" dirty="0">
                <a:latin typeface="Century Gothic" panose="020B0502020202020204" pitchFamily="34" charset="0"/>
              </a:rPr>
              <a:t> was the lead singer.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23910B-A386-0846-B6B0-27122A1CF8D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31" t="13759" r="19269"/>
          <a:stretch/>
        </p:blipFill>
        <p:spPr>
          <a:xfrm>
            <a:off x="5187036" y="3356517"/>
            <a:ext cx="3845452" cy="337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972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C8A63-D25B-974A-9CC6-B44E55678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6345044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>
                <a:solidFill>
                  <a:srgbClr val="C6302A"/>
                </a:solidFill>
                <a:latin typeface="Cooper Black" panose="0208090404030B020404" pitchFamily="18" charset="77"/>
              </a:rPr>
              <a:t>The Supremes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C3CF4F-C836-5C4B-A6C0-D21636C8A3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602" y="1390728"/>
            <a:ext cx="6273954" cy="2690618"/>
          </a:xfrm>
        </p:spPr>
        <p:txBody>
          <a:bodyPr>
            <a:normAutofit/>
          </a:bodyPr>
          <a:lstStyle/>
          <a:p>
            <a:pPr fontAlgn="base"/>
            <a:r>
              <a:rPr lang="en-GB" sz="1800" b="1" dirty="0">
                <a:solidFill>
                  <a:srgbClr val="C6302A"/>
                </a:solidFill>
                <a:latin typeface="Century Gothic" panose="020B0502020202020204" pitchFamily="34" charset="0"/>
              </a:rPr>
              <a:t>The Supremes</a:t>
            </a:r>
            <a:r>
              <a:rPr lang="en-GB" sz="1800" dirty="0">
                <a:latin typeface="Century Gothic" panose="020B0502020202020204" pitchFamily="34" charset="0"/>
              </a:rPr>
              <a:t> were an American female singing group.</a:t>
            </a:r>
          </a:p>
          <a:p>
            <a:pPr fontAlgn="base"/>
            <a:endParaRPr lang="en-GB" sz="1800" dirty="0">
              <a:latin typeface="Century Gothic" panose="020B0502020202020204" pitchFamily="34" charset="0"/>
            </a:endParaRPr>
          </a:p>
          <a:p>
            <a:pPr fontAlgn="base"/>
            <a:r>
              <a:rPr lang="en-GB" sz="1800" dirty="0">
                <a:latin typeface="Century Gothic" panose="020B0502020202020204" pitchFamily="34" charset="0"/>
              </a:rPr>
              <a:t>They were called the </a:t>
            </a:r>
            <a:r>
              <a:rPr lang="en-GB" sz="1800" b="1" dirty="0">
                <a:solidFill>
                  <a:srgbClr val="C6302A"/>
                </a:solidFill>
                <a:latin typeface="Century Gothic" panose="020B0502020202020204" pitchFamily="34" charset="0"/>
              </a:rPr>
              <a:t>The </a:t>
            </a:r>
            <a:r>
              <a:rPr lang="en-GB" sz="1800" b="1" dirty="0" err="1">
                <a:solidFill>
                  <a:srgbClr val="C6302A"/>
                </a:solidFill>
                <a:latin typeface="Century Gothic" panose="020B0502020202020204" pitchFamily="34" charset="0"/>
              </a:rPr>
              <a:t>Primettes</a:t>
            </a:r>
            <a:r>
              <a:rPr lang="en-GB" sz="1800" dirty="0">
                <a:solidFill>
                  <a:srgbClr val="C6302A"/>
                </a:solidFill>
                <a:latin typeface="Century Gothic" panose="020B0502020202020204" pitchFamily="34" charset="0"/>
              </a:rPr>
              <a:t> </a:t>
            </a:r>
            <a:r>
              <a:rPr lang="en-GB" sz="1800" dirty="0">
                <a:latin typeface="Century Gothic" panose="020B0502020202020204" pitchFamily="34" charset="0"/>
              </a:rPr>
              <a:t>when they started in Detroit Michigan.</a:t>
            </a:r>
          </a:p>
          <a:p>
            <a:pPr fontAlgn="base"/>
            <a:endParaRPr lang="en-GB" sz="1800" dirty="0">
              <a:latin typeface="Century Gothic" panose="020B0502020202020204" pitchFamily="34" charset="0"/>
            </a:endParaRPr>
          </a:p>
          <a:p>
            <a:pPr fontAlgn="base"/>
            <a:r>
              <a:rPr lang="en-GB" sz="1800" dirty="0">
                <a:latin typeface="Century Gothic" panose="020B0502020202020204" pitchFamily="34" charset="0"/>
              </a:rPr>
              <a:t>The singers in the group were </a:t>
            </a:r>
            <a:r>
              <a:rPr lang="en-GB" sz="1800" b="1" dirty="0">
                <a:solidFill>
                  <a:srgbClr val="C6302A"/>
                </a:solidFill>
                <a:latin typeface="Century Gothic" panose="020B0502020202020204" pitchFamily="34" charset="0"/>
              </a:rPr>
              <a:t>Diana Ross, Mary Wilson </a:t>
            </a:r>
            <a:r>
              <a:rPr lang="en-GB" sz="1800" dirty="0">
                <a:latin typeface="Century Gothic" panose="020B0502020202020204" pitchFamily="34" charset="0"/>
              </a:rPr>
              <a:t>and</a:t>
            </a:r>
            <a:r>
              <a:rPr lang="en-GB" sz="1800" b="1" dirty="0">
                <a:solidFill>
                  <a:srgbClr val="C6302A"/>
                </a:solidFill>
                <a:latin typeface="Century Gothic" panose="020B0502020202020204" pitchFamily="34" charset="0"/>
              </a:rPr>
              <a:t> Florence Ballard</a:t>
            </a:r>
            <a:r>
              <a:rPr lang="en-GB" sz="1800" dirty="0">
                <a:latin typeface="Century Gothic" panose="020B0502020202020204" pitchFamily="34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C873BD-AAAC-2C4E-B551-D062104CC2B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408" y="100362"/>
            <a:ext cx="2690231" cy="37440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7CD5012-FE82-A24B-A599-BF9AB07A1EB0}"/>
              </a:ext>
            </a:extLst>
          </p:cNvPr>
          <p:cNvSpPr txBox="1"/>
          <p:nvPr/>
        </p:nvSpPr>
        <p:spPr>
          <a:xfrm>
            <a:off x="100360" y="5408341"/>
            <a:ext cx="87314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C00000"/>
                </a:solidFill>
                <a:latin typeface="Century Gothic" panose="020B0502020202020204" pitchFamily="34" charset="0"/>
              </a:rPr>
              <a:t>The Supremes </a:t>
            </a:r>
            <a:r>
              <a:rPr lang="en-GB" dirty="0">
                <a:latin typeface="Century Gothic" panose="020B0502020202020204" pitchFamily="34" charset="0"/>
              </a:rPr>
              <a:t>were the most commercially successful of Motown's acts. They are, to date, America's most successful vocal group, with </a:t>
            </a:r>
            <a:r>
              <a:rPr lang="en-GB" b="1" dirty="0">
                <a:solidFill>
                  <a:srgbClr val="C00000"/>
                </a:solidFill>
                <a:latin typeface="Century Gothic" panose="020B0502020202020204" pitchFamily="34" charset="0"/>
              </a:rPr>
              <a:t>12 number 1 singles </a:t>
            </a:r>
            <a:r>
              <a:rPr lang="en-GB" dirty="0">
                <a:latin typeface="Century Gothic" panose="020B0502020202020204" pitchFamily="34" charset="0"/>
              </a:rPr>
              <a:t>on the Billboard Hot 100.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64FAEC-28C2-9F46-95A4-9ACF8672F46F}"/>
              </a:ext>
            </a:extLst>
          </p:cNvPr>
          <p:cNvSpPr txBox="1"/>
          <p:nvPr/>
        </p:nvSpPr>
        <p:spPr>
          <a:xfrm>
            <a:off x="144966" y="4215161"/>
            <a:ext cx="8820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They recorded music for </a:t>
            </a:r>
            <a:r>
              <a:rPr lang="en-GB" b="1" dirty="0">
                <a:solidFill>
                  <a:srgbClr val="C00000"/>
                </a:solidFill>
                <a:latin typeface="Century Gothic" panose="020B0502020202020204" pitchFamily="34" charset="0"/>
              </a:rPr>
              <a:t>Motown</a:t>
            </a:r>
            <a:r>
              <a:rPr lang="en-GB" dirty="0">
                <a:latin typeface="Century Gothic" panose="020B0502020202020204" pitchFamily="34" charset="0"/>
              </a:rPr>
              <a:t> records. 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C00000"/>
                </a:solidFill>
                <a:latin typeface="Century Gothic" panose="020B0502020202020204" pitchFamily="34" charset="0"/>
              </a:rPr>
              <a:t>The Supremes' </a:t>
            </a:r>
            <a:r>
              <a:rPr lang="en-GB" dirty="0">
                <a:latin typeface="Century Gothic" panose="020B0502020202020204" pitchFamily="34" charset="0"/>
              </a:rPr>
              <a:t>were known for their Doo-Wop, Pop, Soul and Disco.</a:t>
            </a:r>
          </a:p>
        </p:txBody>
      </p:sp>
    </p:spTree>
    <p:extLst>
      <p:ext uri="{BB962C8B-B14F-4D97-AF65-F5344CB8AC3E}">
        <p14:creationId xmlns:p14="http://schemas.microsoft.com/office/powerpoint/2010/main" val="1330462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7D48F-39CE-BB4C-9078-B8F14C6B9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630" y="479503"/>
            <a:ext cx="4973444" cy="81690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b="1" dirty="0">
                <a:solidFill>
                  <a:srgbClr val="2770AE"/>
                </a:solidFill>
                <a:latin typeface="Cooper Black" panose="0208090404030B020404" pitchFamily="18" charset="77"/>
              </a:rPr>
              <a:t>Marvin Gaye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5C47B-ACA8-3E4E-93A8-6EFD655A70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357" y="2293977"/>
            <a:ext cx="8749525" cy="4351338"/>
          </a:xfrm>
        </p:spPr>
        <p:txBody>
          <a:bodyPr>
            <a:normAutofit/>
          </a:bodyPr>
          <a:lstStyle/>
          <a:p>
            <a:r>
              <a:rPr lang="en-GB" sz="2400" b="1" dirty="0">
                <a:solidFill>
                  <a:srgbClr val="2770AE"/>
                </a:solidFill>
                <a:latin typeface="Century Gothic" panose="020B0502020202020204" pitchFamily="34" charset="0"/>
              </a:rPr>
              <a:t>Marvin </a:t>
            </a:r>
            <a:r>
              <a:rPr lang="en-GB" sz="2400" b="1" dirty="0" err="1">
                <a:solidFill>
                  <a:srgbClr val="2770AE"/>
                </a:solidFill>
                <a:latin typeface="Century Gothic" panose="020B0502020202020204" pitchFamily="34" charset="0"/>
              </a:rPr>
              <a:t>Pentz</a:t>
            </a:r>
            <a:r>
              <a:rPr lang="en-GB" sz="2400" b="1" dirty="0">
                <a:solidFill>
                  <a:srgbClr val="2770AE"/>
                </a:solidFill>
                <a:latin typeface="Century Gothic" panose="020B0502020202020204" pitchFamily="34" charset="0"/>
              </a:rPr>
              <a:t> Gaye </a:t>
            </a:r>
            <a:r>
              <a:rPr lang="en-GB" sz="2400" dirty="0">
                <a:latin typeface="Century Gothic" panose="020B0502020202020204" pitchFamily="34" charset="0"/>
              </a:rPr>
              <a:t>(April 2, 1939 – April 1, 1984), was an American </a:t>
            </a:r>
            <a:r>
              <a:rPr lang="en-GB" sz="2400" b="1" dirty="0">
                <a:solidFill>
                  <a:srgbClr val="2770AE"/>
                </a:solidFill>
                <a:latin typeface="Century Gothic" panose="020B0502020202020204" pitchFamily="34" charset="0"/>
              </a:rPr>
              <a:t>R &amp; B </a:t>
            </a:r>
            <a:r>
              <a:rPr lang="en-GB" sz="2400" dirty="0">
                <a:latin typeface="Century Gothic" panose="020B0502020202020204" pitchFamily="34" charset="0"/>
              </a:rPr>
              <a:t>and</a:t>
            </a:r>
            <a:r>
              <a:rPr lang="en-GB" sz="2400" b="1" dirty="0">
                <a:solidFill>
                  <a:srgbClr val="2770AE"/>
                </a:solidFill>
                <a:latin typeface="Century Gothic" panose="020B0502020202020204" pitchFamily="34" charset="0"/>
              </a:rPr>
              <a:t> soul</a:t>
            </a:r>
            <a:r>
              <a:rPr lang="en-GB" sz="2400" dirty="0">
                <a:latin typeface="Century Gothic" panose="020B0502020202020204" pitchFamily="34" charset="0"/>
              </a:rPr>
              <a:t> singer. 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He helped to shape the sound of </a:t>
            </a:r>
            <a:r>
              <a:rPr lang="en-GB" sz="2400" b="1" dirty="0">
                <a:solidFill>
                  <a:srgbClr val="2770AE"/>
                </a:solidFill>
                <a:latin typeface="Century Gothic" panose="020B0502020202020204" pitchFamily="34" charset="0"/>
              </a:rPr>
              <a:t>Motown</a:t>
            </a:r>
            <a:r>
              <a:rPr lang="en-GB" sz="2400" dirty="0">
                <a:latin typeface="Century Gothic" panose="020B0502020202020204" pitchFamily="34" charset="0"/>
              </a:rPr>
              <a:t> in the 1960s, first as an in-house session player and later as a solo artist with a string of successes, earning him the nicknames "</a:t>
            </a:r>
            <a:r>
              <a:rPr lang="en-GB" sz="2400" b="1" dirty="0">
                <a:solidFill>
                  <a:srgbClr val="2770AE"/>
                </a:solidFill>
                <a:latin typeface="Century Gothic" panose="020B0502020202020204" pitchFamily="34" charset="0"/>
              </a:rPr>
              <a:t>Prince of Motown</a:t>
            </a:r>
            <a:r>
              <a:rPr lang="en-GB" sz="2400" dirty="0">
                <a:latin typeface="Century Gothic" panose="020B0502020202020204" pitchFamily="34" charset="0"/>
              </a:rPr>
              <a:t>" and "</a:t>
            </a:r>
            <a:r>
              <a:rPr lang="en-GB" sz="2400" b="1" dirty="0">
                <a:solidFill>
                  <a:srgbClr val="2770AE"/>
                </a:solidFill>
                <a:latin typeface="Century Gothic" panose="020B0502020202020204" pitchFamily="34" charset="0"/>
              </a:rPr>
              <a:t>Prince of Soul</a:t>
            </a:r>
            <a:r>
              <a:rPr lang="en-GB" sz="2400" dirty="0">
                <a:latin typeface="Century Gothic" panose="020B0502020202020204" pitchFamily="34" charset="0"/>
              </a:rPr>
              <a:t>".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rgbClr val="2770AE"/>
                </a:solidFill>
                <a:latin typeface="Century Gothic" panose="020B0502020202020204" pitchFamily="34" charset="0"/>
              </a:rPr>
              <a:t>Gaye's</a:t>
            </a:r>
            <a:r>
              <a:rPr lang="en-GB" sz="2400" dirty="0">
                <a:latin typeface="Century Gothic" panose="020B0502020202020204" pitchFamily="34" charset="0"/>
              </a:rPr>
              <a:t> last televised appearances was at the 1983 NBA All-Star Game, where he sang "The Star-Spangled</a:t>
            </a:r>
            <a:r>
              <a:rPr lang="en-GB" sz="2400" dirty="0">
                <a:latin typeface="Century Gothic" panose="020B0502020202020204" pitchFamily="34" charset="0"/>
                <a:hlinkClick r:id="rId2" tooltip="The Star-Spangled Banner"/>
              </a:rPr>
              <a:t> </a:t>
            </a:r>
            <a:r>
              <a:rPr lang="en-GB" sz="2400" dirty="0">
                <a:latin typeface="Century Gothic" panose="020B0502020202020204" pitchFamily="34" charset="0"/>
              </a:rPr>
              <a:t>Banner” = American National Anthem.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8A53B6-E438-A44D-8BED-B4061007E6A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1004" y="1"/>
            <a:ext cx="3612995" cy="2007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9338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880</TotalTime>
  <Words>515</Words>
  <Application>Microsoft Office PowerPoint</Application>
  <PresentationFormat>On-screen Show (4:3)</PresentationFormat>
  <Paragraphs>53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Cooper Black</vt:lpstr>
      <vt:lpstr>Office Theme</vt:lpstr>
      <vt:lpstr>PowerPoint Presentation</vt:lpstr>
      <vt:lpstr>Stevie Wonder</vt:lpstr>
      <vt:lpstr>The Temptations</vt:lpstr>
      <vt:lpstr>The Jackson 5</vt:lpstr>
      <vt:lpstr>The Supremes</vt:lpstr>
      <vt:lpstr>Marvin Gaye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Richmond</dc:creator>
  <cp:lastModifiedBy>Bosham Primary School Head Teacher</cp:lastModifiedBy>
  <cp:revision>108</cp:revision>
  <dcterms:created xsi:type="dcterms:W3CDTF">2024-07-16T22:07:47Z</dcterms:created>
  <dcterms:modified xsi:type="dcterms:W3CDTF">2025-03-21T09:04:16Z</dcterms:modified>
</cp:coreProperties>
</file>