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9" r:id="rId2"/>
    <p:sldId id="287" r:id="rId3"/>
    <p:sldId id="288" r:id="rId4"/>
    <p:sldId id="289" r:id="rId5"/>
    <p:sldId id="290" r:id="rId6"/>
    <p:sldId id="291" r:id="rId7"/>
  </p:sldIdLst>
  <p:sldSz cx="9144000" cy="6858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C4FA9"/>
    <a:srgbClr val="D63A45"/>
    <a:srgbClr val="7C2398"/>
    <a:srgbClr val="00FFCC"/>
    <a:srgbClr val="C66210"/>
    <a:srgbClr val="FF2F92"/>
    <a:srgbClr val="0432FF"/>
    <a:srgbClr val="941651"/>
    <a:srgbClr val="008F00"/>
    <a:srgbClr val="FF2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852"/>
    <p:restoredTop sz="94615"/>
  </p:normalViewPr>
  <p:slideViewPr>
    <p:cSldViewPr snapToGrid="0" snapToObjects="1">
      <p:cViewPr varScale="1">
        <p:scale>
          <a:sx n="99" d="100"/>
          <a:sy n="99" d="100"/>
        </p:scale>
        <p:origin x="90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246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11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5946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2294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5007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56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8158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1136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3876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28034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630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FEE2A9-7791-5C46-9D01-451C66CA9C81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8036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kids.kiddle.co/Rock_and_Roll_Hall_of_Fame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53833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3027FDD-8468-CC45-B1E9-6C1C7424268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F7E65F-F44E-8541-B4A7-74C9E13086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0E47B3D-4BB1-CF40-96E6-A47CF81E7CBB}"/>
              </a:ext>
            </a:extLst>
          </p:cNvPr>
          <p:cNvSpPr/>
          <p:nvPr/>
        </p:nvSpPr>
        <p:spPr>
          <a:xfrm>
            <a:off x="233082" y="188259"/>
            <a:ext cx="8659906" cy="64814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A6B8EA-E1B0-F648-8BDB-24AF88BD9F75}"/>
              </a:ext>
            </a:extLst>
          </p:cNvPr>
          <p:cNvSpPr txBox="1"/>
          <p:nvPr/>
        </p:nvSpPr>
        <p:spPr>
          <a:xfrm>
            <a:off x="590812" y="245458"/>
            <a:ext cx="79434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 smtClean="0">
                <a:solidFill>
                  <a:srgbClr val="0070C0"/>
                </a:solidFill>
                <a:latin typeface="Century Gothic" panose="020B0502020202020204" pitchFamily="34" charset="0"/>
              </a:rPr>
              <a:t>Rhythm &amp; Blues</a:t>
            </a:r>
            <a:endParaRPr lang="en-GB" sz="8000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43C9D84-3183-4A44-857F-E37D91A52B21}"/>
              </a:ext>
            </a:extLst>
          </p:cNvPr>
          <p:cNvSpPr txBox="1"/>
          <p:nvPr/>
        </p:nvSpPr>
        <p:spPr>
          <a:xfrm>
            <a:off x="7596624" y="6225193"/>
            <a:ext cx="13079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Term 2.2.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2F90E847-4725-E74F-80BE-C037055EE5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0727092"/>
              </p:ext>
            </p:extLst>
          </p:nvPr>
        </p:nvGraphicFramePr>
        <p:xfrm>
          <a:off x="1143000" y="1931233"/>
          <a:ext cx="6762751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90926">
                  <a:extLst>
                    <a:ext uri="{9D8B030D-6E8A-4147-A177-3AD203B41FA5}">
                      <a16:colId xmlns:a16="http://schemas.microsoft.com/office/drawing/2014/main" val="4175973042"/>
                    </a:ext>
                  </a:extLst>
                </a:gridCol>
                <a:gridCol w="3171825">
                  <a:extLst>
                    <a:ext uri="{9D8B030D-6E8A-4147-A177-3AD203B41FA5}">
                      <a16:colId xmlns:a16="http://schemas.microsoft.com/office/drawing/2014/main" val="355593047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Artist / Band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Week Beginning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52583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B </a:t>
                      </a:r>
                      <a:r>
                        <a:rPr lang="en-GB" sz="2400" dirty="0" err="1" smtClean="0">
                          <a:latin typeface="Century Gothic" panose="020B0502020202020204" pitchFamily="34" charset="0"/>
                        </a:rPr>
                        <a:t>B</a:t>
                      </a:r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 King</a:t>
                      </a:r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23.02.26.</a:t>
                      </a:r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38524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Stevie </a:t>
                      </a:r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Ray Vaughan</a:t>
                      </a:r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02.03.26.</a:t>
                      </a:r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03845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Ray Charles</a:t>
                      </a:r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09.03.26.</a:t>
                      </a:r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12303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Nina Simone</a:t>
                      </a:r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16.03.26.</a:t>
                      </a:r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88086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Little Richard</a:t>
                      </a:r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23.03.26.</a:t>
                      </a:r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09983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87274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67" y="122464"/>
            <a:ext cx="3661388" cy="944527"/>
          </a:xfrm>
        </p:spPr>
        <p:txBody>
          <a:bodyPr>
            <a:normAutofit/>
          </a:bodyPr>
          <a:lstStyle/>
          <a:p>
            <a:pPr algn="ctr"/>
            <a:r>
              <a:rPr lang="en-GB" sz="6000" b="1" dirty="0" smtClean="0">
                <a:solidFill>
                  <a:srgbClr val="7C2398"/>
                </a:solidFill>
                <a:latin typeface="Century Gothic" panose="020B0502020202020204" pitchFamily="34" charset="0"/>
              </a:rPr>
              <a:t>BB King</a:t>
            </a:r>
            <a:endParaRPr lang="en-GB" sz="6000" dirty="0">
              <a:solidFill>
                <a:srgbClr val="7C2398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14254" y="4430359"/>
            <a:ext cx="92896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7C2398"/>
                </a:solidFill>
                <a:latin typeface="Century Gothic" panose="020B0502020202020204" pitchFamily="34" charset="0"/>
              </a:rPr>
              <a:t>Known as the King of the Blues.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7C2398"/>
                </a:solidFill>
                <a:latin typeface="Century Gothic" panose="020B0502020202020204" pitchFamily="34" charset="0"/>
              </a:rPr>
              <a:t>He named his guitar </a:t>
            </a:r>
            <a:r>
              <a:rPr lang="en-GB" sz="2400" b="1" dirty="0" smtClean="0">
                <a:solidFill>
                  <a:srgbClr val="7C2398"/>
                </a:solidFill>
                <a:latin typeface="Century Gothic" panose="020B0502020202020204" pitchFamily="34" charset="0"/>
              </a:rPr>
              <a:t>Lucille</a:t>
            </a:r>
            <a:r>
              <a:rPr lang="en-GB" sz="2400" dirty="0" smtClean="0">
                <a:solidFill>
                  <a:srgbClr val="7C2398"/>
                </a:solidFill>
                <a:latin typeface="Century Gothic" panose="020B0502020202020204" pitchFamily="34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7C2398"/>
                </a:solidFill>
                <a:latin typeface="Century Gothic" panose="020B0502020202020204" pitchFamily="34" charset="0"/>
              </a:rPr>
              <a:t>BB is short for ‘Blues Boy’.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7C2398"/>
                </a:solidFill>
                <a:latin typeface="Century Gothic" panose="020B0502020202020204" pitchFamily="34" charset="0"/>
              </a:rPr>
              <a:t>He has won </a:t>
            </a:r>
            <a:r>
              <a:rPr lang="en-GB" sz="2400" b="1" dirty="0" smtClean="0">
                <a:solidFill>
                  <a:srgbClr val="7C2398"/>
                </a:solidFill>
                <a:latin typeface="Century Gothic" panose="020B0502020202020204" pitchFamily="34" charset="0"/>
              </a:rPr>
              <a:t>15</a:t>
            </a:r>
            <a:r>
              <a:rPr lang="en-GB" sz="2400" b="1" dirty="0" smtClean="0">
                <a:solidFill>
                  <a:srgbClr val="7C2398"/>
                </a:solidFill>
                <a:latin typeface="Century Gothic" panose="020B0502020202020204" pitchFamily="34" charset="0"/>
              </a:rPr>
              <a:t> </a:t>
            </a:r>
            <a:r>
              <a:rPr lang="en-GB" sz="2400" b="1" dirty="0">
                <a:solidFill>
                  <a:srgbClr val="7C2398"/>
                </a:solidFill>
                <a:latin typeface="Century Gothic" panose="020B0502020202020204" pitchFamily="34" charset="0"/>
              </a:rPr>
              <a:t>Grammy </a:t>
            </a:r>
            <a:r>
              <a:rPr lang="en-GB" sz="2400" b="1" dirty="0" smtClean="0">
                <a:solidFill>
                  <a:srgbClr val="7C2398"/>
                </a:solidFill>
                <a:latin typeface="Century Gothic" panose="020B0502020202020204" pitchFamily="34" charset="0"/>
              </a:rPr>
              <a:t>Awards</a:t>
            </a:r>
            <a:r>
              <a:rPr lang="en-GB" sz="2400" dirty="0" smtClean="0">
                <a:solidFill>
                  <a:srgbClr val="7C2398"/>
                </a:solidFill>
                <a:latin typeface="Century Gothic" panose="020B0502020202020204" pitchFamily="34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7C2398"/>
                </a:solidFill>
                <a:latin typeface="Century Gothic" panose="020B0502020202020204" pitchFamily="34" charset="0"/>
              </a:rPr>
              <a:t>He has been </a:t>
            </a:r>
            <a:r>
              <a:rPr lang="en-GB" sz="2400" dirty="0">
                <a:solidFill>
                  <a:srgbClr val="7C2398"/>
                </a:solidFill>
                <a:latin typeface="Century Gothic" panose="020B0502020202020204" pitchFamily="34" charset="0"/>
              </a:rPr>
              <a:t>inducted into the Rock and Roll Hall of </a:t>
            </a:r>
            <a:r>
              <a:rPr lang="en-GB" sz="2400" dirty="0" smtClean="0">
                <a:solidFill>
                  <a:srgbClr val="7C2398"/>
                </a:solidFill>
                <a:latin typeface="Century Gothic" panose="020B0502020202020204" pitchFamily="34" charset="0"/>
              </a:rPr>
              <a:t>Fame in 1987.</a:t>
            </a:r>
            <a:endParaRPr lang="en-GB" sz="2400" dirty="0">
              <a:solidFill>
                <a:srgbClr val="7C2398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026" name="Picture 2" descr="B.B. K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2855" y="280710"/>
            <a:ext cx="5143511" cy="4053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.B. King, 200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883" y="1194333"/>
            <a:ext cx="3140052" cy="3108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55833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089" y="650165"/>
            <a:ext cx="4475748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000" dirty="0" smtClean="0">
                <a:solidFill>
                  <a:srgbClr val="D63A45"/>
                </a:solidFill>
                <a:latin typeface="Bahnschrift SemiBold" panose="020B0502040204020203" pitchFamily="34" charset="0"/>
              </a:rPr>
              <a:t>Stevie Ray Vaughan</a:t>
            </a:r>
            <a:endParaRPr lang="en-GB" sz="6000" dirty="0">
              <a:solidFill>
                <a:srgbClr val="D63A45"/>
              </a:solidFill>
              <a:latin typeface="Bahnschrift SemiBold" panose="020B05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3933" y="2464524"/>
            <a:ext cx="4216312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Century Gothic" panose="020B0502020202020204" pitchFamily="34" charset="0"/>
              </a:rPr>
              <a:t>He was a famous </a:t>
            </a:r>
            <a:r>
              <a:rPr lang="en-GB" sz="2000" dirty="0">
                <a:latin typeface="Century Gothic" panose="020B0502020202020204" pitchFamily="34" charset="0"/>
              </a:rPr>
              <a:t>as the guitarist and leader of the blues rock band Stevie Ray Vaughan and Double </a:t>
            </a:r>
            <a:r>
              <a:rPr lang="en-GB" sz="2000" dirty="0" smtClean="0">
                <a:latin typeface="Century Gothic" panose="020B0502020202020204" pitchFamily="34" charset="0"/>
              </a:rPr>
              <a:t>Trouble.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 smtClean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Century Gothic" panose="020B0502020202020204" pitchFamily="34" charset="0"/>
              </a:rPr>
              <a:t>He played the guitar solo on David Bowie’s song ‘Lets Dance’.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 smtClean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Century Gothic" panose="020B0502020202020204" pitchFamily="34" charset="0"/>
              </a:rPr>
              <a:t>He wrote and performed the number one hit Crossfire.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 smtClean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Century Gothic" panose="020B0502020202020204" pitchFamily="34" charset="0"/>
              </a:rPr>
              <a:t>He sadly passed away after a helicopter crash in 1990.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5747" y="1"/>
            <a:ext cx="4668252" cy="262589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5747" y="2775579"/>
            <a:ext cx="4668253" cy="4056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1131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2967" y="551656"/>
            <a:ext cx="2813755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 smtClean="0">
                <a:latin typeface="Bahnschrift SemiBold" panose="020B0502040204020203" pitchFamily="34" charset="0"/>
              </a:rPr>
              <a:t>Ray </a:t>
            </a:r>
            <a:br>
              <a:rPr lang="en-GB" sz="4800" dirty="0" smtClean="0">
                <a:latin typeface="Bahnschrift SemiBold" panose="020B0502040204020203" pitchFamily="34" charset="0"/>
              </a:rPr>
            </a:br>
            <a:r>
              <a:rPr lang="en-GB" sz="4800" dirty="0" smtClean="0">
                <a:latin typeface="Bahnschrift SemiBold" panose="020B0502040204020203" pitchFamily="34" charset="0"/>
              </a:rPr>
              <a:t>Charles</a:t>
            </a:r>
            <a:endParaRPr lang="en-GB" sz="4800" dirty="0">
              <a:latin typeface="Bahnschrift SemiBold" panose="020B05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2819774"/>
            <a:ext cx="905737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Ray Charles Robinson </a:t>
            </a:r>
            <a:r>
              <a:rPr lang="en-GB" sz="2000" dirty="0" smtClean="0">
                <a:latin typeface="Century Gothic" panose="020B0502020202020204" pitchFamily="34" charset="0"/>
              </a:rPr>
              <a:t>was called </a:t>
            </a:r>
            <a:r>
              <a:rPr lang="en-GB" sz="2000" dirty="0">
                <a:latin typeface="Century Gothic" panose="020B0502020202020204" pitchFamily="34" charset="0"/>
              </a:rPr>
              <a:t>him "The Genius" because he was so talented and had a huge impact on music in the 20th century. </a:t>
            </a:r>
            <a:endParaRPr lang="en-GB" sz="2000" dirty="0" smtClean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Century Gothic" panose="020B0502020202020204" pitchFamily="34" charset="0"/>
              </a:rPr>
              <a:t>His </a:t>
            </a:r>
            <a:r>
              <a:rPr lang="en-GB" sz="2000" dirty="0">
                <a:latin typeface="Century Gothic" panose="020B0502020202020204" pitchFamily="34" charset="0"/>
              </a:rPr>
              <a:t>friends often called him "Brother Ray." </a:t>
            </a:r>
            <a:endParaRPr lang="en-GB" sz="2000" dirty="0" smtClean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 smtClean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Century Gothic" panose="020B0502020202020204" pitchFamily="34" charset="0"/>
              </a:rPr>
              <a:t>Ray </a:t>
            </a:r>
            <a:r>
              <a:rPr lang="en-GB" sz="2000" dirty="0">
                <a:latin typeface="Century Gothic" panose="020B0502020202020204" pitchFamily="34" charset="0"/>
              </a:rPr>
              <a:t>Charles lost his eyesight when he was a child, probably because of a </a:t>
            </a:r>
            <a:r>
              <a:rPr lang="en-GB" sz="2000" dirty="0" smtClean="0">
                <a:latin typeface="Century Gothic" panose="020B0502020202020204" pitchFamily="34" charset="0"/>
              </a:rPr>
              <a:t>condition called glaucoma</a:t>
            </a:r>
            <a:r>
              <a:rPr lang="en-GB" sz="2000" dirty="0">
                <a:latin typeface="Century Gothic" panose="020B0502020202020204" pitchFamily="34" charset="0"/>
              </a:rPr>
              <a:t>, and he always wore his famous dark glasses</a:t>
            </a:r>
            <a:r>
              <a:rPr lang="en-GB" sz="2000" dirty="0" smtClean="0">
                <a:latin typeface="Century Gothic" panose="020B0502020202020204" pitchFamily="34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 smtClean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Century Gothic" panose="020B0502020202020204" pitchFamily="34" charset="0"/>
              </a:rPr>
              <a:t>He won 17 Grammy awards in his lifetime.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 smtClean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Century Gothic" panose="020B0502020202020204" pitchFamily="34" charset="0"/>
              </a:rPr>
              <a:t>He </a:t>
            </a:r>
            <a:r>
              <a:rPr lang="en-GB" sz="2000" dirty="0">
                <a:latin typeface="Century Gothic" panose="020B0502020202020204" pitchFamily="34" charset="0"/>
              </a:rPr>
              <a:t>has been inducted into the Rock and Roll Hall of Fame in </a:t>
            </a:r>
            <a:r>
              <a:rPr lang="en-GB" sz="2000" dirty="0" smtClean="0">
                <a:latin typeface="Century Gothic" panose="020B0502020202020204" pitchFamily="34" charset="0"/>
              </a:rPr>
              <a:t>1986.</a:t>
            </a:r>
            <a:endParaRPr lang="en-GB" sz="20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3A65FB"/>
              </a:solidFill>
              <a:latin typeface="Bahnschrift SemiBold" panose="020B05020402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6658" y="0"/>
            <a:ext cx="3407342" cy="2465247"/>
          </a:xfrm>
          <a:prstGeom prst="rect">
            <a:avLst/>
          </a:prstGeom>
        </p:spPr>
      </p:pic>
      <p:pic>
        <p:nvPicPr>
          <p:cNvPr id="2050" name="Picture 2" descr="Ray Charles Facts for Kid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2992967" cy="2465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86166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60134" y="514350"/>
            <a:ext cx="2997200" cy="1325563"/>
          </a:xfrm>
        </p:spPr>
        <p:txBody>
          <a:bodyPr>
            <a:noAutofit/>
          </a:bodyPr>
          <a:lstStyle/>
          <a:p>
            <a:pPr algn="ctr"/>
            <a:r>
              <a:rPr lang="en-GB" sz="5400" b="1" dirty="0" smtClean="0">
                <a:solidFill>
                  <a:srgbClr val="0C4FA9"/>
                </a:solidFill>
                <a:latin typeface="Bahnschrift SemiBold" panose="020B0502040204020203" pitchFamily="34" charset="0"/>
              </a:rPr>
              <a:t>Nina Simone</a:t>
            </a:r>
            <a:endParaRPr lang="en-GB" sz="5400" b="1" dirty="0">
              <a:solidFill>
                <a:srgbClr val="0C4FA9"/>
              </a:solidFill>
              <a:latin typeface="Bahnschrift SemiBold" panose="020B05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2201" y="3233002"/>
            <a:ext cx="888179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rgbClr val="0C4FA9"/>
                </a:solidFill>
                <a:latin typeface="Century Gothic" panose="020B0502020202020204" pitchFamily="34" charset="0"/>
              </a:rPr>
              <a:t>Nina Simone was born </a:t>
            </a:r>
            <a:r>
              <a:rPr lang="en-GB" sz="2000" b="1" dirty="0">
                <a:solidFill>
                  <a:srgbClr val="0C4FA9"/>
                </a:solidFill>
                <a:latin typeface="Century Gothic" panose="020B0502020202020204" pitchFamily="34" charset="0"/>
              </a:rPr>
              <a:t>Eunice Kathleen </a:t>
            </a:r>
            <a:r>
              <a:rPr lang="en-GB" sz="2000" b="1" dirty="0" err="1" smtClean="0">
                <a:solidFill>
                  <a:srgbClr val="0C4FA9"/>
                </a:solidFill>
                <a:latin typeface="Century Gothic" panose="020B0502020202020204" pitchFamily="34" charset="0"/>
              </a:rPr>
              <a:t>Waymon</a:t>
            </a:r>
            <a:r>
              <a:rPr lang="en-GB" sz="2000" b="1" dirty="0" smtClean="0">
                <a:solidFill>
                  <a:srgbClr val="0C4FA9"/>
                </a:solidFill>
                <a:latin typeface="Century Gothic" panose="020B0502020202020204" pitchFamily="34" charset="0"/>
              </a:rPr>
              <a:t> </a:t>
            </a:r>
            <a:r>
              <a:rPr lang="en-GB" sz="2000" dirty="0" smtClean="0">
                <a:solidFill>
                  <a:srgbClr val="0C4FA9"/>
                </a:solidFill>
                <a:latin typeface="Century Gothic" panose="020B0502020202020204" pitchFamily="34" charset="0"/>
              </a:rPr>
              <a:t>and she was </a:t>
            </a:r>
            <a:r>
              <a:rPr lang="en-GB" sz="2000" dirty="0">
                <a:solidFill>
                  <a:srgbClr val="0C4FA9"/>
                </a:solidFill>
                <a:latin typeface="Century Gothic" panose="020B0502020202020204" pitchFamily="34" charset="0"/>
              </a:rPr>
              <a:t>an American singer, songwriter, and pianist. </a:t>
            </a:r>
            <a:endParaRPr lang="en-GB" sz="2000" dirty="0" smtClean="0">
              <a:solidFill>
                <a:srgbClr val="0C4FA9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solidFill>
                <a:srgbClr val="0C4FA9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rgbClr val="0C4FA9"/>
                </a:solidFill>
                <a:latin typeface="Century Gothic" panose="020B0502020202020204" pitchFamily="34" charset="0"/>
              </a:rPr>
              <a:t>She </a:t>
            </a:r>
            <a:r>
              <a:rPr lang="en-GB" sz="2000" dirty="0">
                <a:solidFill>
                  <a:srgbClr val="0C4FA9"/>
                </a:solidFill>
                <a:latin typeface="Century Gothic" panose="020B0502020202020204" pitchFamily="34" charset="0"/>
              </a:rPr>
              <a:t>was also a composer, arranger, and an important civil rights activist. Her music mixed many </a:t>
            </a:r>
            <a:r>
              <a:rPr lang="en-GB" sz="2000" dirty="0" smtClean="0">
                <a:solidFill>
                  <a:srgbClr val="0C4FA9"/>
                </a:solidFill>
                <a:latin typeface="Century Gothic" panose="020B0502020202020204" pitchFamily="34" charset="0"/>
              </a:rPr>
              <a:t>styles, including classical, folk, jazz, blues, gospel, R 7 B and pop.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 smtClean="0">
              <a:solidFill>
                <a:srgbClr val="0C4FA9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rgbClr val="0C4FA9"/>
                </a:solidFill>
                <a:latin typeface="Century Gothic" panose="020B0502020202020204" pitchFamily="34" charset="0"/>
              </a:rPr>
              <a:t>In </a:t>
            </a:r>
            <a:r>
              <a:rPr lang="en-GB" sz="2000" dirty="0">
                <a:solidFill>
                  <a:srgbClr val="0C4FA9"/>
                </a:solidFill>
                <a:latin typeface="Century Gothic" panose="020B0502020202020204" pitchFamily="34" charset="0"/>
              </a:rPr>
              <a:t>2023, Rolling Stone magazine named Simone one of the 200 Greatest Singers of All Time</a:t>
            </a:r>
            <a:r>
              <a:rPr lang="en-GB" sz="2000" dirty="0" smtClean="0">
                <a:solidFill>
                  <a:srgbClr val="0C4FA9"/>
                </a:solidFill>
                <a:latin typeface="Century Gothic" panose="020B0502020202020204" pitchFamily="34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solidFill>
                <a:srgbClr val="0C4FA9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C4FA9"/>
                </a:solidFill>
                <a:latin typeface="Century Gothic" panose="020B0502020202020204" pitchFamily="34" charset="0"/>
              </a:rPr>
              <a:t>She recorded over 40 albums between 1958 and 1974</a:t>
            </a:r>
            <a:endParaRPr lang="en-GB" sz="2000" dirty="0" smtClean="0">
              <a:solidFill>
                <a:srgbClr val="0C4FA9"/>
              </a:solidFill>
              <a:latin typeface="Century Gothic" panose="020B0502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760134" cy="297420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41747"/>
          <a:stretch/>
        </p:blipFill>
        <p:spPr>
          <a:xfrm>
            <a:off x="5929163" y="0"/>
            <a:ext cx="3214838" cy="2974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2434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31567" y="446161"/>
            <a:ext cx="2156882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800" dirty="0" smtClean="0">
                <a:solidFill>
                  <a:srgbClr val="FA9403"/>
                </a:solidFill>
                <a:latin typeface="Bahnschrift SemiBold" panose="020B0502040204020203" pitchFamily="34" charset="0"/>
              </a:rPr>
              <a:t>Little Richard</a:t>
            </a:r>
            <a:endParaRPr lang="en-GB" sz="4800" dirty="0">
              <a:solidFill>
                <a:srgbClr val="FA9403"/>
              </a:solidFill>
              <a:latin typeface="Bahnschrift SemiBold" panose="020B05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2456795"/>
            <a:ext cx="903812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Little Richard </a:t>
            </a:r>
            <a:r>
              <a:rPr lang="en-GB" sz="2000" dirty="0" smtClean="0">
                <a:latin typeface="Century Gothic" panose="020B0502020202020204" pitchFamily="34" charset="0"/>
              </a:rPr>
              <a:t>(Richard Wayne) </a:t>
            </a:r>
            <a:r>
              <a:rPr lang="en-GB" sz="2000" dirty="0">
                <a:latin typeface="Century Gothic" panose="020B0502020202020204" pitchFamily="34" charset="0"/>
              </a:rPr>
              <a:t>was a superstar </a:t>
            </a:r>
            <a:r>
              <a:rPr lang="en-GB" sz="2000" dirty="0" smtClean="0">
                <a:latin typeface="Century Gothic" panose="020B0502020202020204" pitchFamily="34" charset="0"/>
              </a:rPr>
              <a:t>pianist </a:t>
            </a:r>
            <a:r>
              <a:rPr lang="en-GB" sz="2000" dirty="0">
                <a:latin typeface="Century Gothic" panose="020B0502020202020204" pitchFamily="34" charset="0"/>
              </a:rPr>
              <a:t>known as a founding father of </a:t>
            </a:r>
            <a:r>
              <a:rPr lang="en-GB" sz="2000" dirty="0" smtClean="0">
                <a:latin typeface="Century Gothic" panose="020B0502020202020204" pitchFamily="34" charset="0"/>
              </a:rPr>
              <a:t>Rock and Roll</a:t>
            </a:r>
            <a:r>
              <a:rPr lang="en-GB" sz="2000" dirty="0">
                <a:latin typeface="Century Gothic" panose="020B0502020202020204" pitchFamily="34" charset="0"/>
              </a:rPr>
              <a:t>. </a:t>
            </a:r>
            <a:endParaRPr lang="en-GB" sz="2000" dirty="0" smtClean="0">
              <a:latin typeface="Century Gothic" panose="020B0502020202020204" pitchFamily="34" charset="0"/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Century Gothic" panose="020B0502020202020204" pitchFamily="34" charset="0"/>
              </a:rPr>
              <a:t>Famous </a:t>
            </a:r>
            <a:r>
              <a:rPr lang="en-GB" sz="2000" dirty="0">
                <a:latin typeface="Century Gothic" panose="020B0502020202020204" pitchFamily="34" charset="0"/>
              </a:rPr>
              <a:t>for hits like "</a:t>
            </a:r>
            <a:r>
              <a:rPr lang="en-GB" sz="2000" dirty="0" err="1">
                <a:latin typeface="Century Gothic" panose="020B0502020202020204" pitchFamily="34" charset="0"/>
              </a:rPr>
              <a:t>Tutti</a:t>
            </a:r>
            <a:r>
              <a:rPr lang="en-GB" sz="2000" dirty="0">
                <a:latin typeface="Century Gothic" panose="020B0502020202020204" pitchFamily="34" charset="0"/>
              </a:rPr>
              <a:t> </a:t>
            </a:r>
            <a:r>
              <a:rPr lang="en-GB" sz="2000" dirty="0" err="1">
                <a:latin typeface="Century Gothic" panose="020B0502020202020204" pitchFamily="34" charset="0"/>
              </a:rPr>
              <a:t>Frutti</a:t>
            </a:r>
            <a:r>
              <a:rPr lang="en-GB" sz="2000" dirty="0">
                <a:latin typeface="Century Gothic" panose="020B0502020202020204" pitchFamily="34" charset="0"/>
              </a:rPr>
              <a:t>" and "Long Tall Sally," he brought </a:t>
            </a:r>
            <a:r>
              <a:rPr lang="en-GB" sz="2000" dirty="0" smtClean="0">
                <a:latin typeface="Century Gothic" panose="020B0502020202020204" pitchFamily="34" charset="0"/>
              </a:rPr>
              <a:t>high-energy and colourful </a:t>
            </a:r>
            <a:r>
              <a:rPr lang="en-GB" sz="2000" dirty="0">
                <a:latin typeface="Century Gothic" panose="020B0502020202020204" pitchFamily="34" charset="0"/>
              </a:rPr>
              <a:t>fashion to music in the 1950s, breaking down racial barriers</a:t>
            </a:r>
            <a:r>
              <a:rPr lang="en-GB" sz="2000" dirty="0" smtClean="0">
                <a:latin typeface="Century Gothic" panose="020B0502020202020204" pitchFamily="34" charset="0"/>
              </a:rPr>
              <a:t>.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GB" sz="2000" dirty="0" smtClean="0">
              <a:latin typeface="Century Gothic" panose="020B0502020202020204" pitchFamily="34" charset="0"/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In 1957, when he was at the peak of his fame, Little Richard decided to stop playing rock and roll. He went to Bible college and became a church preacher. For many years, he only played Gospel music. Later in life, he returned to playing </a:t>
            </a:r>
            <a:r>
              <a:rPr lang="en-GB" sz="2000" dirty="0" smtClean="0">
                <a:latin typeface="Century Gothic" panose="020B0502020202020204" pitchFamily="34" charset="0"/>
              </a:rPr>
              <a:t>Rock and Roll.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GB" sz="2000" dirty="0" smtClean="0">
              <a:latin typeface="Century Gothic" panose="020B0502020202020204" pitchFamily="34" charset="0"/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He was one of the first people to be put into the </a:t>
            </a:r>
            <a:r>
              <a:rPr lang="en-GB" sz="2000" dirty="0">
                <a:latin typeface="Century Gothic" panose="020B0502020202020204" pitchFamily="34" charset="0"/>
                <a:hlinkClick r:id="rId2" tooltip="Rock and Roll Hall of Fame"/>
              </a:rPr>
              <a:t>Rock and Roll Hall of Fame</a:t>
            </a:r>
            <a:r>
              <a:rPr lang="en-GB" sz="2000" dirty="0">
                <a:latin typeface="Century Gothic" panose="020B0502020202020204" pitchFamily="34" charset="0"/>
              </a:rPr>
              <a:t> in 1986. He was also added to the Songwriters Hall of Fame.</a:t>
            </a:r>
            <a:endParaRPr lang="en-GB" sz="2000" dirty="0">
              <a:solidFill>
                <a:srgbClr val="FA9403"/>
              </a:solidFill>
              <a:latin typeface="Century Gothic" panose="020B0502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4916"/>
            <a:ext cx="3450095" cy="2295729"/>
          </a:xfrm>
          <a:prstGeom prst="rect">
            <a:avLst/>
          </a:prstGeom>
        </p:spPr>
      </p:pic>
      <p:pic>
        <p:nvPicPr>
          <p:cNvPr id="3074" name="Picture 2" descr="ESDA | Penniman, Richard Wayne (Little Richard) (1932–2020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9921" y="0"/>
            <a:ext cx="3174078" cy="2290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06262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562</TotalTime>
  <Words>460</Words>
  <Application>Microsoft Office PowerPoint</Application>
  <PresentationFormat>On-screen Show (4:3)</PresentationFormat>
  <Paragraphs>54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Bahnschrift SemiBold</vt:lpstr>
      <vt:lpstr>Calibri</vt:lpstr>
      <vt:lpstr>Calibri Light</vt:lpstr>
      <vt:lpstr>Century Gothic</vt:lpstr>
      <vt:lpstr>Office Theme</vt:lpstr>
      <vt:lpstr>PowerPoint Presentation</vt:lpstr>
      <vt:lpstr>BB King</vt:lpstr>
      <vt:lpstr>Stevie Ray Vaughan</vt:lpstr>
      <vt:lpstr>Ray  Charles</vt:lpstr>
      <vt:lpstr>Nina Simone</vt:lpstr>
      <vt:lpstr>Little Richard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 Richmond</dc:creator>
  <cp:lastModifiedBy>Bosham Primary School Head Teacher</cp:lastModifiedBy>
  <cp:revision>55</cp:revision>
  <cp:lastPrinted>2025-07-22T12:29:44Z</cp:lastPrinted>
  <dcterms:created xsi:type="dcterms:W3CDTF">2024-07-24T11:51:46Z</dcterms:created>
  <dcterms:modified xsi:type="dcterms:W3CDTF">2026-02-04T10:12:52Z</dcterms:modified>
</cp:coreProperties>
</file>